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8" r:id="rId1"/>
  </p:sldMasterIdLst>
  <p:notesMasterIdLst>
    <p:notesMasterId r:id="rId29"/>
  </p:notesMasterIdLst>
  <p:sldIdLst>
    <p:sldId id="479" r:id="rId2"/>
    <p:sldId id="492" r:id="rId3"/>
    <p:sldId id="493" r:id="rId4"/>
    <p:sldId id="513" r:id="rId5"/>
    <p:sldId id="441" r:id="rId6"/>
    <p:sldId id="484" r:id="rId7"/>
    <p:sldId id="483" r:id="rId8"/>
    <p:sldId id="481" r:id="rId9"/>
    <p:sldId id="482" r:id="rId10"/>
    <p:sldId id="485" r:id="rId11"/>
    <p:sldId id="480" r:id="rId12"/>
    <p:sldId id="491" r:id="rId13"/>
    <p:sldId id="486" r:id="rId14"/>
    <p:sldId id="487" r:id="rId15"/>
    <p:sldId id="488" r:id="rId16"/>
    <p:sldId id="489" r:id="rId17"/>
    <p:sldId id="490" r:id="rId18"/>
    <p:sldId id="514" r:id="rId19"/>
    <p:sldId id="499" r:id="rId20"/>
    <p:sldId id="515" r:id="rId21"/>
    <p:sldId id="516" r:id="rId22"/>
    <p:sldId id="517" r:id="rId23"/>
    <p:sldId id="509" r:id="rId24"/>
    <p:sldId id="511" r:id="rId25"/>
    <p:sldId id="519" r:id="rId26"/>
    <p:sldId id="520" r:id="rId27"/>
    <p:sldId id="518" r:id="rId28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CB2625DC-F44A-4048-9D9E-7FCC8DE43D79}">
          <p14:sldIdLst>
            <p14:sldId id="479"/>
          </p14:sldIdLst>
        </p14:section>
        <p14:section name=" 개발 가이드라인" id="{1E24320B-0D1C-46E5-8B91-DA72AF7AD4C1}">
          <p14:sldIdLst>
            <p14:sldId id="492"/>
            <p14:sldId id="493"/>
            <p14:sldId id="513"/>
            <p14:sldId id="441"/>
            <p14:sldId id="484"/>
            <p14:sldId id="483"/>
            <p14:sldId id="481"/>
            <p14:sldId id="482"/>
            <p14:sldId id="485"/>
            <p14:sldId id="480"/>
            <p14:sldId id="491"/>
            <p14:sldId id="486"/>
            <p14:sldId id="487"/>
            <p14:sldId id="488"/>
            <p14:sldId id="489"/>
            <p14:sldId id="490"/>
            <p14:sldId id="514"/>
            <p14:sldId id="499"/>
            <p14:sldId id="515"/>
            <p14:sldId id="516"/>
            <p14:sldId id="517"/>
            <p14:sldId id="509"/>
            <p14:sldId id="511"/>
            <p14:sldId id="519"/>
            <p14:sldId id="520"/>
            <p14:sldId id="51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00" autoAdjust="0"/>
    <p:restoredTop sz="94928" autoAdjust="0"/>
  </p:normalViewPr>
  <p:slideViewPr>
    <p:cSldViewPr snapToGrid="0">
      <p:cViewPr varScale="1">
        <p:scale>
          <a:sx n="121" d="100"/>
          <a:sy n="121" d="100"/>
        </p:scale>
        <p:origin x="996" y="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F5A2D33-8BCC-4724-AA94-9EEABCFE6BED}" type="doc">
      <dgm:prSet loTypeId="urn:microsoft.com/office/officeart/2005/8/layout/process1" loCatId="process" qsTypeId="urn:microsoft.com/office/officeart/2005/8/quickstyle/simple1" qsCatId="simple" csTypeId="urn:microsoft.com/office/officeart/2005/8/colors/accent1_1" csCatId="accent1" phldr="1"/>
      <dgm:spPr/>
    </dgm:pt>
    <dgm:pt modelId="{7773253D-02FD-48FD-B274-517B651B679A}">
      <dgm:prSet phldrT="[텍스트]"/>
      <dgm:spPr/>
      <dgm:t>
        <a:bodyPr/>
        <a:lstStyle/>
        <a:p>
          <a:pPr latinLnBrk="1"/>
          <a:r>
            <a:rPr lang="ko-KR" altLang="en-US" dirty="0" err="1"/>
            <a:t>전처리</a:t>
          </a:r>
          <a:endParaRPr lang="ko-KR" altLang="en-US" dirty="0"/>
        </a:p>
      </dgm:t>
    </dgm:pt>
    <dgm:pt modelId="{B677DFE8-AF6C-4D64-8131-E73E147839A4}" type="parTrans" cxnId="{6F2FE997-7CCB-45C6-9DD8-3DAA5806351E}">
      <dgm:prSet/>
      <dgm:spPr/>
      <dgm:t>
        <a:bodyPr/>
        <a:lstStyle/>
        <a:p>
          <a:pPr latinLnBrk="1"/>
          <a:endParaRPr lang="ko-KR" altLang="en-US"/>
        </a:p>
      </dgm:t>
    </dgm:pt>
    <dgm:pt modelId="{F431ED1C-949E-4DF1-9AF1-1F9EC9E360D8}" type="sibTrans" cxnId="{6F2FE997-7CCB-45C6-9DD8-3DAA5806351E}">
      <dgm:prSet/>
      <dgm:spPr/>
      <dgm:t>
        <a:bodyPr/>
        <a:lstStyle/>
        <a:p>
          <a:pPr latinLnBrk="1"/>
          <a:endParaRPr lang="ko-KR" altLang="en-US"/>
        </a:p>
      </dgm:t>
    </dgm:pt>
    <dgm:pt modelId="{046F9485-48F6-49B7-90E3-135CD32FA9AF}">
      <dgm:prSet phldrT="[텍스트]"/>
      <dgm:spPr/>
      <dgm:t>
        <a:bodyPr/>
        <a:lstStyle/>
        <a:p>
          <a:pPr latinLnBrk="1"/>
          <a:r>
            <a:rPr lang="ko-KR" altLang="en-US" dirty="0"/>
            <a:t>학습</a:t>
          </a:r>
        </a:p>
      </dgm:t>
    </dgm:pt>
    <dgm:pt modelId="{4049AA0E-B7BF-4B80-BB2C-BED413BAC56E}" type="parTrans" cxnId="{94DD064D-2B2F-4C48-A25C-CC8EB4F58DB0}">
      <dgm:prSet/>
      <dgm:spPr/>
      <dgm:t>
        <a:bodyPr/>
        <a:lstStyle/>
        <a:p>
          <a:pPr latinLnBrk="1"/>
          <a:endParaRPr lang="ko-KR" altLang="en-US"/>
        </a:p>
      </dgm:t>
    </dgm:pt>
    <dgm:pt modelId="{8CE3E432-FB78-4C3D-80CF-DDEDE3AEA1DA}" type="sibTrans" cxnId="{94DD064D-2B2F-4C48-A25C-CC8EB4F58DB0}">
      <dgm:prSet/>
      <dgm:spPr/>
      <dgm:t>
        <a:bodyPr/>
        <a:lstStyle/>
        <a:p>
          <a:pPr latinLnBrk="1"/>
          <a:endParaRPr lang="ko-KR" altLang="en-US"/>
        </a:p>
      </dgm:t>
    </dgm:pt>
    <dgm:pt modelId="{A94DD6FF-C5A6-4383-A67D-877C2D82190E}">
      <dgm:prSet phldrT="[텍스트]"/>
      <dgm:spPr/>
      <dgm:t>
        <a:bodyPr/>
        <a:lstStyle/>
        <a:p>
          <a:pPr latinLnBrk="1"/>
          <a:r>
            <a:rPr lang="ko-KR" altLang="en-US" dirty="0"/>
            <a:t>모델 로드</a:t>
          </a:r>
        </a:p>
      </dgm:t>
    </dgm:pt>
    <dgm:pt modelId="{DF9383BF-E02D-43A3-A5C1-26686CEE0424}" type="parTrans" cxnId="{02C14C31-B407-46A0-B9E8-8CFC9FBE86F3}">
      <dgm:prSet/>
      <dgm:spPr/>
      <dgm:t>
        <a:bodyPr/>
        <a:lstStyle/>
        <a:p>
          <a:pPr latinLnBrk="1"/>
          <a:endParaRPr lang="ko-KR" altLang="en-US"/>
        </a:p>
      </dgm:t>
    </dgm:pt>
    <dgm:pt modelId="{7545F4E7-8484-4F5F-91EE-14B31BE25203}" type="sibTrans" cxnId="{02C14C31-B407-46A0-B9E8-8CFC9FBE86F3}">
      <dgm:prSet/>
      <dgm:spPr/>
      <dgm:t>
        <a:bodyPr/>
        <a:lstStyle/>
        <a:p>
          <a:pPr latinLnBrk="1"/>
          <a:endParaRPr lang="ko-KR" altLang="en-US"/>
        </a:p>
      </dgm:t>
    </dgm:pt>
    <dgm:pt modelId="{6674D286-6617-48F4-ABC2-DB5A001DA980}" type="pres">
      <dgm:prSet presAssocID="{DF5A2D33-8BCC-4724-AA94-9EEABCFE6BED}" presName="Name0" presStyleCnt="0">
        <dgm:presLayoutVars>
          <dgm:dir/>
          <dgm:resizeHandles val="exact"/>
        </dgm:presLayoutVars>
      </dgm:prSet>
      <dgm:spPr/>
    </dgm:pt>
    <dgm:pt modelId="{D248B8F5-D607-4D79-9293-B14163C3DE50}" type="pres">
      <dgm:prSet presAssocID="{7773253D-02FD-48FD-B274-517B651B679A}" presName="node" presStyleLbl="node1" presStyleIdx="0" presStyleCnt="3" custLinFactY="-100000" custLinFactNeighborX="-63187" custLinFactNeighborY="-100862">
        <dgm:presLayoutVars>
          <dgm:bulletEnabled val="1"/>
        </dgm:presLayoutVars>
      </dgm:prSet>
      <dgm:spPr/>
    </dgm:pt>
    <dgm:pt modelId="{77DA238D-53C4-4248-BD59-EE3172C6AE65}" type="pres">
      <dgm:prSet presAssocID="{F431ED1C-949E-4DF1-9AF1-1F9EC9E360D8}" presName="sibTrans" presStyleLbl="sibTrans2D1" presStyleIdx="0" presStyleCnt="2"/>
      <dgm:spPr/>
    </dgm:pt>
    <dgm:pt modelId="{1A1BBA45-6B24-4A6B-8A73-CC7693C70961}" type="pres">
      <dgm:prSet presAssocID="{F431ED1C-949E-4DF1-9AF1-1F9EC9E360D8}" presName="connectorText" presStyleLbl="sibTrans2D1" presStyleIdx="0" presStyleCnt="2"/>
      <dgm:spPr/>
    </dgm:pt>
    <dgm:pt modelId="{9C2F6BAE-CF0F-44D9-BE56-CE1DF06AAE08}" type="pres">
      <dgm:prSet presAssocID="{046F9485-48F6-49B7-90E3-135CD32FA9AF}" presName="node" presStyleLbl="node1" presStyleIdx="1" presStyleCnt="3">
        <dgm:presLayoutVars>
          <dgm:bulletEnabled val="1"/>
        </dgm:presLayoutVars>
      </dgm:prSet>
      <dgm:spPr/>
    </dgm:pt>
    <dgm:pt modelId="{00B5C87A-5634-4F76-AEDC-DFFBD901D62A}" type="pres">
      <dgm:prSet presAssocID="{8CE3E432-FB78-4C3D-80CF-DDEDE3AEA1DA}" presName="sibTrans" presStyleLbl="sibTrans2D1" presStyleIdx="1" presStyleCnt="2" custLinFactNeighborX="-2062" custLinFactNeighborY="78924"/>
      <dgm:spPr/>
    </dgm:pt>
    <dgm:pt modelId="{F3810648-5FA9-4B15-9023-3B8450685F99}" type="pres">
      <dgm:prSet presAssocID="{8CE3E432-FB78-4C3D-80CF-DDEDE3AEA1DA}" presName="connectorText" presStyleLbl="sibTrans2D1" presStyleIdx="1" presStyleCnt="2"/>
      <dgm:spPr/>
    </dgm:pt>
    <dgm:pt modelId="{40E6A14E-23B9-4173-84A1-8438786FA51B}" type="pres">
      <dgm:prSet presAssocID="{A94DD6FF-C5A6-4383-A67D-877C2D82190E}" presName="node" presStyleLbl="node1" presStyleIdx="2" presStyleCnt="3" custLinFactY="45486" custLinFactNeighborX="1641" custLinFactNeighborY="100000">
        <dgm:presLayoutVars>
          <dgm:bulletEnabled val="1"/>
        </dgm:presLayoutVars>
      </dgm:prSet>
      <dgm:spPr/>
    </dgm:pt>
  </dgm:ptLst>
  <dgm:cxnLst>
    <dgm:cxn modelId="{59A6C60B-31EE-4881-BB63-68A4756583BC}" type="presOf" srcId="{7773253D-02FD-48FD-B274-517B651B679A}" destId="{D248B8F5-D607-4D79-9293-B14163C3DE50}" srcOrd="0" destOrd="0" presId="urn:microsoft.com/office/officeart/2005/8/layout/process1"/>
    <dgm:cxn modelId="{02C14C31-B407-46A0-B9E8-8CFC9FBE86F3}" srcId="{DF5A2D33-8BCC-4724-AA94-9EEABCFE6BED}" destId="{A94DD6FF-C5A6-4383-A67D-877C2D82190E}" srcOrd="2" destOrd="0" parTransId="{DF9383BF-E02D-43A3-A5C1-26686CEE0424}" sibTransId="{7545F4E7-8484-4F5F-91EE-14B31BE25203}"/>
    <dgm:cxn modelId="{ED3C056B-5478-48E6-9C58-38290262E70B}" type="presOf" srcId="{8CE3E432-FB78-4C3D-80CF-DDEDE3AEA1DA}" destId="{F3810648-5FA9-4B15-9023-3B8450685F99}" srcOrd="1" destOrd="0" presId="urn:microsoft.com/office/officeart/2005/8/layout/process1"/>
    <dgm:cxn modelId="{94DD064D-2B2F-4C48-A25C-CC8EB4F58DB0}" srcId="{DF5A2D33-8BCC-4724-AA94-9EEABCFE6BED}" destId="{046F9485-48F6-49B7-90E3-135CD32FA9AF}" srcOrd="1" destOrd="0" parTransId="{4049AA0E-B7BF-4B80-BB2C-BED413BAC56E}" sibTransId="{8CE3E432-FB78-4C3D-80CF-DDEDE3AEA1DA}"/>
    <dgm:cxn modelId="{7D41EA7C-069B-432B-816A-9DEDFFA17792}" type="presOf" srcId="{046F9485-48F6-49B7-90E3-135CD32FA9AF}" destId="{9C2F6BAE-CF0F-44D9-BE56-CE1DF06AAE08}" srcOrd="0" destOrd="0" presId="urn:microsoft.com/office/officeart/2005/8/layout/process1"/>
    <dgm:cxn modelId="{6F2FE997-7CCB-45C6-9DD8-3DAA5806351E}" srcId="{DF5A2D33-8BCC-4724-AA94-9EEABCFE6BED}" destId="{7773253D-02FD-48FD-B274-517B651B679A}" srcOrd="0" destOrd="0" parTransId="{B677DFE8-AF6C-4D64-8131-E73E147839A4}" sibTransId="{F431ED1C-949E-4DF1-9AF1-1F9EC9E360D8}"/>
    <dgm:cxn modelId="{862D9DA8-1EC1-4B2A-A405-842CFE2FE71F}" type="presOf" srcId="{A94DD6FF-C5A6-4383-A67D-877C2D82190E}" destId="{40E6A14E-23B9-4173-84A1-8438786FA51B}" srcOrd="0" destOrd="0" presId="urn:microsoft.com/office/officeart/2005/8/layout/process1"/>
    <dgm:cxn modelId="{C1A39CBB-DA3B-4CB7-9F64-8AFA529438EA}" type="presOf" srcId="{F431ED1C-949E-4DF1-9AF1-1F9EC9E360D8}" destId="{1A1BBA45-6B24-4A6B-8A73-CC7693C70961}" srcOrd="1" destOrd="0" presId="urn:microsoft.com/office/officeart/2005/8/layout/process1"/>
    <dgm:cxn modelId="{966B52DE-4E64-41AB-B7A0-9F8B511BD80F}" type="presOf" srcId="{F431ED1C-949E-4DF1-9AF1-1F9EC9E360D8}" destId="{77DA238D-53C4-4248-BD59-EE3172C6AE65}" srcOrd="0" destOrd="0" presId="urn:microsoft.com/office/officeart/2005/8/layout/process1"/>
    <dgm:cxn modelId="{696975E5-95F9-41A0-B6C8-2643228F2304}" type="presOf" srcId="{DF5A2D33-8BCC-4724-AA94-9EEABCFE6BED}" destId="{6674D286-6617-48F4-ABC2-DB5A001DA980}" srcOrd="0" destOrd="0" presId="urn:microsoft.com/office/officeart/2005/8/layout/process1"/>
    <dgm:cxn modelId="{114F84EA-E1D9-4D2B-84E8-0A21F628CB62}" type="presOf" srcId="{8CE3E432-FB78-4C3D-80CF-DDEDE3AEA1DA}" destId="{00B5C87A-5634-4F76-AEDC-DFFBD901D62A}" srcOrd="0" destOrd="0" presId="urn:microsoft.com/office/officeart/2005/8/layout/process1"/>
    <dgm:cxn modelId="{95F5D654-CF84-411E-B6BD-DABA51782C3B}" type="presParOf" srcId="{6674D286-6617-48F4-ABC2-DB5A001DA980}" destId="{D248B8F5-D607-4D79-9293-B14163C3DE50}" srcOrd="0" destOrd="0" presId="urn:microsoft.com/office/officeart/2005/8/layout/process1"/>
    <dgm:cxn modelId="{D22864E5-43FC-402C-A91D-3EF19541252B}" type="presParOf" srcId="{6674D286-6617-48F4-ABC2-DB5A001DA980}" destId="{77DA238D-53C4-4248-BD59-EE3172C6AE65}" srcOrd="1" destOrd="0" presId="urn:microsoft.com/office/officeart/2005/8/layout/process1"/>
    <dgm:cxn modelId="{22E00BA3-C99A-4290-9BEE-C96474C996B7}" type="presParOf" srcId="{77DA238D-53C4-4248-BD59-EE3172C6AE65}" destId="{1A1BBA45-6B24-4A6B-8A73-CC7693C70961}" srcOrd="0" destOrd="0" presId="urn:microsoft.com/office/officeart/2005/8/layout/process1"/>
    <dgm:cxn modelId="{A68E18F8-D275-4C80-A700-98D9838773AD}" type="presParOf" srcId="{6674D286-6617-48F4-ABC2-DB5A001DA980}" destId="{9C2F6BAE-CF0F-44D9-BE56-CE1DF06AAE08}" srcOrd="2" destOrd="0" presId="urn:microsoft.com/office/officeart/2005/8/layout/process1"/>
    <dgm:cxn modelId="{8959EC1D-A5A0-429B-96CE-AD7610AF6BCB}" type="presParOf" srcId="{6674D286-6617-48F4-ABC2-DB5A001DA980}" destId="{00B5C87A-5634-4F76-AEDC-DFFBD901D62A}" srcOrd="3" destOrd="0" presId="urn:microsoft.com/office/officeart/2005/8/layout/process1"/>
    <dgm:cxn modelId="{384A67FD-0256-4FA5-B185-38E764A3F610}" type="presParOf" srcId="{00B5C87A-5634-4F76-AEDC-DFFBD901D62A}" destId="{F3810648-5FA9-4B15-9023-3B8450685F99}" srcOrd="0" destOrd="0" presId="urn:microsoft.com/office/officeart/2005/8/layout/process1"/>
    <dgm:cxn modelId="{C12FBC83-7390-4569-9D8C-F041E9B613ED}" type="presParOf" srcId="{6674D286-6617-48F4-ABC2-DB5A001DA980}" destId="{40E6A14E-23B9-4173-84A1-8438786FA51B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248B8F5-D607-4D79-9293-B14163C3DE50}">
      <dsp:nvSpPr>
        <dsp:cNvPr id="0" name=""/>
        <dsp:cNvSpPr/>
      </dsp:nvSpPr>
      <dsp:spPr>
        <a:xfrm>
          <a:off x="0" y="0"/>
          <a:ext cx="1860926" cy="111655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900" kern="1200" dirty="0" err="1"/>
            <a:t>전처리</a:t>
          </a:r>
          <a:endParaRPr lang="ko-KR" altLang="en-US" sz="2900" kern="1200" dirty="0"/>
        </a:p>
      </dsp:txBody>
      <dsp:txXfrm>
        <a:off x="32703" y="32703"/>
        <a:ext cx="1795520" cy="1051149"/>
      </dsp:txXfrm>
    </dsp:sp>
    <dsp:sp modelId="{77DA238D-53C4-4248-BD59-EE3172C6AE65}">
      <dsp:nvSpPr>
        <dsp:cNvPr id="0" name=""/>
        <dsp:cNvSpPr/>
      </dsp:nvSpPr>
      <dsp:spPr>
        <a:xfrm rot="2005491">
          <a:off x="1957980" y="1198432"/>
          <a:ext cx="584082" cy="46150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900" kern="1200"/>
        </a:p>
      </dsp:txBody>
      <dsp:txXfrm>
        <a:off x="1969429" y="1252601"/>
        <a:ext cx="445629" cy="276905"/>
      </dsp:txXfrm>
    </dsp:sp>
    <dsp:sp modelId="{9C2F6BAE-CF0F-44D9-BE56-CE1DF06AAE08}">
      <dsp:nvSpPr>
        <dsp:cNvPr id="0" name=""/>
        <dsp:cNvSpPr/>
      </dsp:nvSpPr>
      <dsp:spPr>
        <a:xfrm>
          <a:off x="2611522" y="1723607"/>
          <a:ext cx="1860926" cy="111655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900" kern="1200" dirty="0"/>
            <a:t>학습</a:t>
          </a:r>
        </a:p>
      </dsp:txBody>
      <dsp:txXfrm>
        <a:off x="2644225" y="1756310"/>
        <a:ext cx="1795520" cy="1051149"/>
      </dsp:txXfrm>
    </dsp:sp>
    <dsp:sp modelId="{00B5C87A-5634-4F76-AEDC-DFFBD901D62A}">
      <dsp:nvSpPr>
        <dsp:cNvPr id="0" name=""/>
        <dsp:cNvSpPr/>
      </dsp:nvSpPr>
      <dsp:spPr>
        <a:xfrm rot="1912958">
          <a:off x="4594673" y="3235206"/>
          <a:ext cx="509625" cy="46150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900" kern="1200"/>
        </a:p>
      </dsp:txBody>
      <dsp:txXfrm>
        <a:off x="4605117" y="3290944"/>
        <a:ext cx="371172" cy="276905"/>
      </dsp:txXfrm>
    </dsp:sp>
    <dsp:sp modelId="{40E6A14E-23B9-4173-84A1-8438786FA51B}">
      <dsp:nvSpPr>
        <dsp:cNvPr id="0" name=""/>
        <dsp:cNvSpPr/>
      </dsp:nvSpPr>
      <dsp:spPr>
        <a:xfrm>
          <a:off x="5223045" y="3348039"/>
          <a:ext cx="1860926" cy="111655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900" kern="1200" dirty="0"/>
            <a:t>모델 로드</a:t>
          </a:r>
        </a:p>
      </dsp:txBody>
      <dsp:txXfrm>
        <a:off x="5255748" y="3380742"/>
        <a:ext cx="1795520" cy="105114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915C48-9497-4F24-B472-C49C75F26115}" type="datetimeFigureOut">
              <a:rPr lang="ko-KR" altLang="en-US" smtClean="0"/>
              <a:t>2019-12-10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6358C8-6CBB-445E-977A-010A6D6851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40427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FE49A-97C4-4BF3-A93C-CD3035242EB5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11713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FE49A-97C4-4BF3-A93C-CD3035242EB5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23995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FE49A-97C4-4BF3-A93C-CD3035242EB5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02257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FE49A-97C4-4BF3-A93C-CD3035242EB5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17834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FE49A-97C4-4BF3-A93C-CD3035242EB5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41537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358C8-6CBB-445E-977A-010A6D685178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68966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358C8-6CBB-445E-977A-010A6D685178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74545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358C8-6CBB-445E-977A-010A6D685178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75876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FE49A-97C4-4BF3-A93C-CD3035242EB5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4369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FE49A-97C4-4BF3-A93C-CD3035242EB5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49892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FE49A-97C4-4BF3-A93C-CD3035242EB5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82589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FE49A-97C4-4BF3-A93C-CD3035242EB5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37247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FE49A-97C4-4BF3-A93C-CD3035242EB5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01996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FE49A-97C4-4BF3-A93C-CD3035242EB5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21904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FE49A-97C4-4BF3-A93C-CD3035242EB5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61405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FE49A-97C4-4BF3-A93C-CD3035242EB5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0720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4767E-BF9B-4137-94A5-1A3121B5A012}" type="datetimeFigureOut">
              <a:rPr lang="ko-KR" altLang="en-US" smtClean="0"/>
              <a:t>2019-12-10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7B91D-1913-458B-AE1E-DC92544181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26604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4767E-BF9B-4137-94A5-1A3121B5A012}" type="datetimeFigureOut">
              <a:rPr lang="ko-KR" altLang="en-US" smtClean="0"/>
              <a:t>2019-12-10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7B91D-1913-458B-AE1E-DC92544181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50109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4767E-BF9B-4137-94A5-1A3121B5A012}" type="datetimeFigureOut">
              <a:rPr lang="ko-KR" altLang="en-US" smtClean="0"/>
              <a:t>2019-12-10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7B91D-1913-458B-AE1E-DC92544181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89316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본문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0" y="404664"/>
            <a:ext cx="9144000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3530" y="1124744"/>
            <a:ext cx="8496944" cy="5449792"/>
          </a:xfrm>
        </p:spPr>
        <p:txBody>
          <a:bodyPr/>
          <a:lstStyle>
            <a:lvl1pPr marL="171450" indent="-1714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§"/>
              <a:defRPr sz="1500" b="1"/>
            </a:lvl1pPr>
            <a:lvl2pPr>
              <a:lnSpc>
                <a:spcPct val="150000"/>
              </a:lnSpc>
              <a:defRPr sz="1350">
                <a:solidFill>
                  <a:schemeClr val="tx1"/>
                </a:solidFill>
              </a:defRPr>
            </a:lvl2pPr>
            <a:lvl3pPr>
              <a:lnSpc>
                <a:spcPct val="150000"/>
              </a:lnSpc>
              <a:defRPr sz="1200"/>
            </a:lvl3pPr>
            <a:lvl4pPr>
              <a:lnSpc>
                <a:spcPct val="150000"/>
              </a:lnSpc>
              <a:defRPr sz="1200"/>
            </a:lvl4pPr>
            <a:lvl5pPr>
              <a:lnSpc>
                <a:spcPct val="150000"/>
              </a:lnSpc>
              <a:defRPr sz="1200"/>
            </a:lvl5pPr>
          </a:lstStyle>
          <a:p>
            <a:pPr lvl="0" eaLnBrk="1" latinLnBrk="0" hangingPunct="1"/>
            <a:r>
              <a:rPr lang="ko-KR" altLang="en-US" dirty="0"/>
              <a:t>마스터 텍스트 스타일을 편집합니다</a:t>
            </a:r>
          </a:p>
          <a:p>
            <a:pPr lvl="1" eaLnBrk="1" latinLnBrk="0" hangingPunct="1"/>
            <a:r>
              <a:rPr lang="ko-KR" altLang="en-US" dirty="0"/>
              <a:t>둘째 수준</a:t>
            </a:r>
          </a:p>
          <a:p>
            <a:pPr lvl="2" eaLnBrk="1" latinLnBrk="0" hangingPunct="1"/>
            <a:r>
              <a:rPr lang="ko-KR" altLang="en-US" dirty="0"/>
              <a:t>셋째 수준</a:t>
            </a:r>
          </a:p>
          <a:p>
            <a:pPr lvl="3" eaLnBrk="1" latinLnBrk="0" hangingPunct="1"/>
            <a:r>
              <a:rPr lang="ko-KR" altLang="en-US" dirty="0"/>
              <a:t>넷째 수준</a:t>
            </a:r>
          </a:p>
          <a:p>
            <a:pPr lvl="4" eaLnBrk="1" latinLnBrk="0" hangingPunct="1"/>
            <a:r>
              <a:rPr lang="ko-KR" altLang="en-US" dirty="0"/>
              <a:t>다섯째 수준</a:t>
            </a:r>
            <a:endParaRPr kumimoji="0" lang="en-US" dirty="0"/>
          </a:p>
        </p:txBody>
      </p:sp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251520" y="394668"/>
            <a:ext cx="8640960" cy="514052"/>
          </a:xfrm>
        </p:spPr>
        <p:txBody>
          <a:bodyPr>
            <a:normAutofit/>
          </a:bodyPr>
          <a:lstStyle>
            <a:lvl1pPr algn="l">
              <a:defRPr sz="1950" b="1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450623"/>
            <a:ext cx="3086100" cy="365125"/>
          </a:xfrm>
        </p:spPr>
        <p:txBody>
          <a:bodyPr/>
          <a:lstStyle/>
          <a:p>
            <a:r>
              <a:rPr lang="en-US" altLang="ko-KR" dirty="0"/>
              <a:t>Soojin Park</a:t>
            </a:r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95278" y="6422343"/>
            <a:ext cx="2057400" cy="365125"/>
          </a:xfrm>
        </p:spPr>
        <p:txBody>
          <a:bodyPr/>
          <a:lstStyle/>
          <a:p>
            <a:fld id="{E63C643C-2B41-4100-94D2-9DE0E00524A1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Picture 4" descr="http://cakecomms.com/wp-content/uploads/%EC%84%9C%EA%B0%95%EB%8C%80%ED%95%99%EA%B5%90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" y="6286481"/>
            <a:ext cx="1786935" cy="585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날짜 개체 틀 7">
            <a:extLst>
              <a:ext uri="{FF2B5EF4-FFF2-40B4-BE49-F238E27FC236}">
                <a16:creationId xmlns:a16="http://schemas.microsoft.com/office/drawing/2014/main" id="{AC15E307-51F7-4834-8C28-4114F69938B6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63752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4767E-BF9B-4137-94A5-1A3121B5A012}" type="datetimeFigureOut">
              <a:rPr lang="ko-KR" altLang="en-US" smtClean="0"/>
              <a:t>2019-12-10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7B91D-1913-458B-AE1E-DC92544181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61153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4767E-BF9B-4137-94A5-1A3121B5A012}" type="datetimeFigureOut">
              <a:rPr lang="ko-KR" altLang="en-US" smtClean="0"/>
              <a:t>2019-12-10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7B91D-1913-458B-AE1E-DC92544181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78004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4767E-BF9B-4137-94A5-1A3121B5A012}" type="datetimeFigureOut">
              <a:rPr lang="ko-KR" altLang="en-US" smtClean="0"/>
              <a:t>2019-12-10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7B91D-1913-458B-AE1E-DC92544181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11013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4767E-BF9B-4137-94A5-1A3121B5A012}" type="datetimeFigureOut">
              <a:rPr lang="ko-KR" altLang="en-US" smtClean="0"/>
              <a:t>2019-12-10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7B91D-1913-458B-AE1E-DC92544181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14636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4767E-BF9B-4137-94A5-1A3121B5A012}" type="datetimeFigureOut">
              <a:rPr lang="ko-KR" altLang="en-US" smtClean="0"/>
              <a:t>2019-12-10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7B91D-1913-458B-AE1E-DC92544181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35789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4767E-BF9B-4137-94A5-1A3121B5A012}" type="datetimeFigureOut">
              <a:rPr lang="ko-KR" altLang="en-US" smtClean="0"/>
              <a:t>2019-12-10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7B91D-1913-458B-AE1E-DC92544181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85815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4767E-BF9B-4137-94A5-1A3121B5A012}" type="datetimeFigureOut">
              <a:rPr lang="ko-KR" altLang="en-US" smtClean="0"/>
              <a:t>2019-12-10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7B91D-1913-458B-AE1E-DC92544181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09155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4767E-BF9B-4137-94A5-1A3121B5A012}" type="datetimeFigureOut">
              <a:rPr lang="ko-KR" altLang="en-US" smtClean="0"/>
              <a:t>2019-12-10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7B91D-1913-458B-AE1E-DC92544181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36264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F4767E-BF9B-4137-94A5-1A3121B5A012}" type="datetimeFigureOut">
              <a:rPr lang="ko-KR" altLang="en-US" smtClean="0"/>
              <a:t>2019-12-10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37B91D-1913-458B-AE1E-DC92544181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1683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30" r:id="rId2"/>
    <p:sldLayoutId id="2147483731" r:id="rId3"/>
    <p:sldLayoutId id="2147483732" r:id="rId4"/>
    <p:sldLayoutId id="2147483733" r:id="rId5"/>
    <p:sldLayoutId id="2147483734" r:id="rId6"/>
    <p:sldLayoutId id="2147483735" r:id="rId7"/>
    <p:sldLayoutId id="2147483736" r:id="rId8"/>
    <p:sldLayoutId id="2147483737" r:id="rId9"/>
    <p:sldLayoutId id="2147483738" r:id="rId10"/>
    <p:sldLayoutId id="2147483739" r:id="rId11"/>
    <p:sldLayoutId id="214748374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roeniss/sinsudong-crusher-home/wiki" TargetMode="Externa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DFEF2C65-37FF-4CCD-BD96-F4DA364E94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5359940"/>
            <a:ext cx="8496944" cy="943583"/>
          </a:xfrm>
        </p:spPr>
        <p:txBody>
          <a:bodyPr/>
          <a:lstStyle/>
          <a:p>
            <a:r>
              <a:rPr lang="ko-KR" altLang="en-US" dirty="0"/>
              <a:t>여행지 추천 서비스 </a:t>
            </a:r>
            <a:r>
              <a:rPr lang="en-US" altLang="ko-KR" dirty="0"/>
              <a:t>&lt;Trip – Picker&gt;</a:t>
            </a:r>
            <a:r>
              <a:rPr lang="ko-KR" altLang="en-US" dirty="0"/>
              <a:t>의 </a:t>
            </a:r>
            <a:r>
              <a:rPr lang="en-US" altLang="ko-KR" dirty="0"/>
              <a:t>SAD V2.0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2019</a:t>
            </a:r>
            <a:r>
              <a:rPr lang="ko-KR" altLang="en-US" dirty="0"/>
              <a:t>년도 융합소프트웨어 종합설계 </a:t>
            </a:r>
            <a:r>
              <a:rPr lang="en-US" altLang="ko-KR" dirty="0"/>
              <a:t>1</a:t>
            </a:r>
            <a:r>
              <a:rPr lang="ko-KR" altLang="en-US" dirty="0"/>
              <a:t>팀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&lt;</a:t>
            </a:r>
            <a:r>
              <a:rPr lang="ko-KR" altLang="en-US" dirty="0"/>
              <a:t>신수동 </a:t>
            </a:r>
            <a:r>
              <a:rPr lang="ko-KR" altLang="en-US" dirty="0" err="1"/>
              <a:t>크러셔</a:t>
            </a:r>
            <a:r>
              <a:rPr lang="en-US" altLang="ko-KR" dirty="0"/>
              <a:t>&gt;</a:t>
            </a:r>
            <a:r>
              <a:rPr lang="ko-KR" altLang="en-US" dirty="0"/>
              <a:t>가 제작했습니다</a:t>
            </a:r>
            <a:r>
              <a:rPr lang="en-US" altLang="ko-KR" dirty="0"/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60BF19BE-4605-4BD0-A37C-62F46C43E6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423851"/>
            <a:ext cx="8640960" cy="514052"/>
          </a:xfrm>
          <a:ln>
            <a:solidFill>
              <a:schemeClr val="bg1">
                <a:alpha val="0"/>
              </a:schemeClr>
            </a:solidFill>
          </a:ln>
        </p:spPr>
        <p:txBody>
          <a:bodyPr/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2019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년도 융합소프트웨어 종합설계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팀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신수동 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크러셔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제목 2">
            <a:extLst>
              <a:ext uri="{FF2B5EF4-FFF2-40B4-BE49-F238E27FC236}">
                <a16:creationId xmlns:a16="http://schemas.microsoft.com/office/drawing/2014/main" id="{DD0AA008-C964-46BA-8C31-E3C62E666866}"/>
              </a:ext>
            </a:extLst>
          </p:cNvPr>
          <p:cNvSpPr txBox="1">
            <a:spLocks/>
          </p:cNvSpPr>
          <p:nvPr/>
        </p:nvSpPr>
        <p:spPr>
          <a:xfrm>
            <a:off x="179512" y="2787671"/>
            <a:ext cx="8640960" cy="1006115"/>
          </a:xfrm>
          <a:prstGeom prst="rect">
            <a:avLst/>
          </a:prstGeom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95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45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Software Architecture Document 2.0</a:t>
            </a:r>
          </a:p>
          <a:p>
            <a:pPr algn="ctr"/>
            <a:endParaRPr lang="en-US" altLang="ko-KR" sz="2400" b="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en-US" altLang="ko-KR" sz="24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(Trip-Picker SAD)</a:t>
            </a:r>
          </a:p>
          <a:p>
            <a:pPr algn="ctr"/>
            <a:endParaRPr lang="ko-KR" altLang="en-US" sz="2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내용 개체 틀 1">
            <a:extLst>
              <a:ext uri="{FF2B5EF4-FFF2-40B4-BE49-F238E27FC236}">
                <a16:creationId xmlns:a16="http://schemas.microsoft.com/office/drawing/2014/main" id="{118F9BE2-7A9F-4FC1-9552-F12C00DECF8D}"/>
              </a:ext>
            </a:extLst>
          </p:cNvPr>
          <p:cNvSpPr txBox="1">
            <a:spLocks/>
          </p:cNvSpPr>
          <p:nvPr/>
        </p:nvSpPr>
        <p:spPr>
          <a:xfrm>
            <a:off x="323528" y="4266864"/>
            <a:ext cx="8496944" cy="9435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1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Git WIKI </a:t>
            </a:r>
            <a:r>
              <a:rPr lang="ko-KR" altLang="en-US" dirty="0"/>
              <a:t>주소 </a:t>
            </a:r>
            <a:r>
              <a:rPr lang="en-US" altLang="ko-KR" dirty="0"/>
              <a:t>: </a:t>
            </a:r>
            <a:r>
              <a:rPr lang="ko-KR" altLang="en-US" dirty="0">
                <a:hlinkClick r:id="rId2"/>
              </a:rPr>
              <a:t>링크</a:t>
            </a:r>
            <a:r>
              <a:rPr lang="en-US" altLang="ko-K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650898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>
            <a:extLst>
              <a:ext uri="{FF2B5EF4-FFF2-40B4-BE49-F238E27FC236}">
                <a16:creationId xmlns:a16="http://schemas.microsoft.com/office/drawing/2014/main" id="{D4016E07-41E3-4042-9B66-70028642392A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기능명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회원 정보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&amp;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여행 선호도 저장</a:t>
            </a:r>
          </a:p>
        </p:txBody>
      </p:sp>
      <p:sp>
        <p:nvSpPr>
          <p:cNvPr id="11267" name="슬라이드 번호 개체 틀 3">
            <a:extLst>
              <a:ext uri="{FF2B5EF4-FFF2-40B4-BE49-F238E27FC236}">
                <a16:creationId xmlns:a16="http://schemas.microsoft.com/office/drawing/2014/main" id="{46B4C753-3DD6-4BDC-8997-F2E85B96E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9E1D53AE-96C5-4C3B-8EEC-94A671C665C0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10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00AFBC4-AE96-4C2B-A66E-E16C377131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8392545"/>
              </p:ext>
            </p:extLst>
          </p:nvPr>
        </p:nvGraphicFramePr>
        <p:xfrm>
          <a:off x="311150" y="914400"/>
          <a:ext cx="8524180" cy="5316071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19769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472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945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err="1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기능명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회원 정보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&amp;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여행 선호도 저장</a:t>
                      </a:r>
                      <a:endParaRPr lang="ko-KR" sz="1100" b="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8083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err="1">
                          <a:solidFill>
                            <a:sysClr val="windowText" lastClr="000000"/>
                          </a:solidFill>
                          <a:effectLst/>
                        </a:rPr>
                        <a:t>기능설명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신규 회원 가입 정보 및 해당 회원의 여행 선호도를 데이터베이스에 저장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8083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레이어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Repository Layer (DAO)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7700000"/>
                  </a:ext>
                </a:extLst>
              </a:tr>
              <a:tr h="19663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담당자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박영우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663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개발환경 </a:t>
                      </a:r>
                      <a:r>
                        <a:rPr lang="en-US" altLang="ko-KR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/ </a:t>
                      </a: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언어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Spring Framework(JPA + Hibernate) / Java</a:t>
                      </a:r>
                      <a:endParaRPr lang="ko-KR" altLang="ko-KR" sz="1100" kern="100" dirty="0">
                        <a:solidFill>
                          <a:srgbClr val="3107C9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0738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Skeleton Code</a:t>
                      </a: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02111">
                <a:tc gridSpan="2">
                  <a:txBody>
                    <a:bodyPr/>
                    <a:lstStyle/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C3EAF148-B52A-4A3A-BBAC-ABBCA22106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927" t="34074" r="36042" b="28562"/>
          <a:stretch/>
        </p:blipFill>
        <p:spPr>
          <a:xfrm>
            <a:off x="1225364" y="2653559"/>
            <a:ext cx="3346636" cy="26020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96D345D-7BF6-408A-8C5E-13BC66FB241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563" t="20926" r="47604" b="28485"/>
          <a:stretch/>
        </p:blipFill>
        <p:spPr>
          <a:xfrm>
            <a:off x="6166036" y="2653559"/>
            <a:ext cx="1752600" cy="31498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171A38F-B9CE-4090-81D7-660A3104B064}"/>
              </a:ext>
            </a:extLst>
          </p:cNvPr>
          <p:cNvSpPr txBox="1"/>
          <p:nvPr/>
        </p:nvSpPr>
        <p:spPr>
          <a:xfrm>
            <a:off x="1703294" y="5495588"/>
            <a:ext cx="23907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u="sng" dirty="0">
                <a:latin typeface="+mn-ea"/>
              </a:rPr>
              <a:t>Entity</a:t>
            </a:r>
            <a:r>
              <a:rPr lang="en-US" altLang="ko-KR" sz="1400" dirty="0">
                <a:latin typeface="+mn-ea"/>
              </a:rPr>
              <a:t> Class</a:t>
            </a:r>
            <a:endParaRPr lang="ko-KR" altLang="en-US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77014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>
            <a:extLst>
              <a:ext uri="{FF2B5EF4-FFF2-40B4-BE49-F238E27FC236}">
                <a16:creationId xmlns:a16="http://schemas.microsoft.com/office/drawing/2014/main" id="{D4016E07-41E3-4042-9B66-70028642392A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기능명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회원 정보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&amp;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여행 선호도 저장</a:t>
            </a:r>
          </a:p>
        </p:txBody>
      </p:sp>
      <p:sp>
        <p:nvSpPr>
          <p:cNvPr id="11267" name="슬라이드 번호 개체 틀 3">
            <a:extLst>
              <a:ext uri="{FF2B5EF4-FFF2-40B4-BE49-F238E27FC236}">
                <a16:creationId xmlns:a16="http://schemas.microsoft.com/office/drawing/2014/main" id="{46B4C753-3DD6-4BDC-8997-F2E85B96E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9E1D53AE-96C5-4C3B-8EEC-94A671C665C0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11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00AFBC4-AE96-4C2B-A66E-E16C377131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9110682"/>
              </p:ext>
            </p:extLst>
          </p:nvPr>
        </p:nvGraphicFramePr>
        <p:xfrm>
          <a:off x="311150" y="914400"/>
          <a:ext cx="3973174" cy="5291191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39731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361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Input Data Sample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07577"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6" name="표 4">
            <a:extLst>
              <a:ext uri="{FF2B5EF4-FFF2-40B4-BE49-F238E27FC236}">
                <a16:creationId xmlns:a16="http://schemas.microsoft.com/office/drawing/2014/main" id="{CDFF0D48-49A2-5E4A-A057-50A6AFC9B7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6334329"/>
              </p:ext>
            </p:extLst>
          </p:nvPr>
        </p:nvGraphicFramePr>
        <p:xfrm>
          <a:off x="4572000" y="908720"/>
          <a:ext cx="3973174" cy="5291191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39731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361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Output Data Sample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07577"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4A4BA9A4-2253-4F5C-AF93-33A7860D22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074" t="42592" r="47813" b="16482"/>
          <a:stretch/>
        </p:blipFill>
        <p:spPr>
          <a:xfrm>
            <a:off x="621961" y="1636285"/>
            <a:ext cx="3351551" cy="3836061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A0E4407-BDA0-46B5-936F-29278102240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131" t="43583" r="49999" b="44075"/>
          <a:stretch/>
        </p:blipFill>
        <p:spPr>
          <a:xfrm>
            <a:off x="4739749" y="2326846"/>
            <a:ext cx="3665740" cy="142413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81E50E2-7775-48A6-910D-3EB455D889D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7091" t="55832" r="54688" b="36853"/>
          <a:stretch/>
        </p:blipFill>
        <p:spPr>
          <a:xfrm>
            <a:off x="4692706" y="3973415"/>
            <a:ext cx="3759827" cy="54821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30F0391-D6F1-4605-B674-6092AED0DDB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7189" t="56260" r="44790" b="37962"/>
          <a:stretch/>
        </p:blipFill>
        <p:spPr>
          <a:xfrm>
            <a:off x="4739750" y="4851783"/>
            <a:ext cx="3712783" cy="317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3590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>
            <a:extLst>
              <a:ext uri="{FF2B5EF4-FFF2-40B4-BE49-F238E27FC236}">
                <a16:creationId xmlns:a16="http://schemas.microsoft.com/office/drawing/2014/main" id="{D4016E07-41E3-4042-9B66-70028642392A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기능명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전체 회원 정보 조회</a:t>
            </a:r>
          </a:p>
        </p:txBody>
      </p:sp>
      <p:sp>
        <p:nvSpPr>
          <p:cNvPr id="11267" name="슬라이드 번호 개체 틀 3">
            <a:extLst>
              <a:ext uri="{FF2B5EF4-FFF2-40B4-BE49-F238E27FC236}">
                <a16:creationId xmlns:a16="http://schemas.microsoft.com/office/drawing/2014/main" id="{46B4C753-3DD6-4BDC-8997-F2E85B96E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9E1D53AE-96C5-4C3B-8EEC-94A671C665C0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12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00AFBC4-AE96-4C2B-A66E-E16C377131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8147510"/>
              </p:ext>
            </p:extLst>
          </p:nvPr>
        </p:nvGraphicFramePr>
        <p:xfrm>
          <a:off x="311150" y="914400"/>
          <a:ext cx="8524180" cy="5316071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19769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472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945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err="1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기능명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회원 정보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&amp;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여행 선호도 저장</a:t>
                      </a:r>
                      <a:endParaRPr lang="ko-KR" sz="1100" b="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616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err="1">
                          <a:solidFill>
                            <a:sysClr val="windowText" lastClr="000000"/>
                          </a:solidFill>
                          <a:effectLst/>
                        </a:rPr>
                        <a:t>기능설명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신규 회원 가입 정보 및 해당 회원의 여행 선호도를 데이터베이스에 저장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endParaRPr lang="en-US" altLang="ko-KR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663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담당자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박영우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663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개발환경 </a:t>
                      </a:r>
                      <a:r>
                        <a:rPr lang="en-US" altLang="ko-KR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/ </a:t>
                      </a: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언어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Spring Framework(JPA + Hibernate) / Java</a:t>
                      </a:r>
                      <a:endParaRPr lang="ko-KR" altLang="ko-KR" sz="1100" kern="100" dirty="0">
                        <a:solidFill>
                          <a:srgbClr val="3107C9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0738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GUI</a:t>
                      </a: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02111">
                <a:tc gridSpan="2">
                  <a:txBody>
                    <a:bodyPr/>
                    <a:lstStyle/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F8F254EC-569C-4967-9004-05940B15E5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t="4731" r="998" b="5741"/>
          <a:stretch/>
        </p:blipFill>
        <p:spPr>
          <a:xfrm>
            <a:off x="1067618" y="2568548"/>
            <a:ext cx="7008764" cy="356519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84CA1FD-218A-43EA-A05F-55963FDD77C7}"/>
              </a:ext>
            </a:extLst>
          </p:cNvPr>
          <p:cNvSpPr txBox="1"/>
          <p:nvPr/>
        </p:nvSpPr>
        <p:spPr>
          <a:xfrm>
            <a:off x="2819399" y="5625370"/>
            <a:ext cx="3505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+mn-ea"/>
              </a:rPr>
              <a:t>GUI </a:t>
            </a:r>
            <a:endParaRPr lang="ko-KR" altLang="en-US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671093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>
            <a:extLst>
              <a:ext uri="{FF2B5EF4-FFF2-40B4-BE49-F238E27FC236}">
                <a16:creationId xmlns:a16="http://schemas.microsoft.com/office/drawing/2014/main" id="{D4016E07-41E3-4042-9B66-70028642392A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기능명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전체 회원 정보 조회</a:t>
            </a:r>
          </a:p>
        </p:txBody>
      </p:sp>
      <p:sp>
        <p:nvSpPr>
          <p:cNvPr id="11267" name="슬라이드 번호 개체 틀 3">
            <a:extLst>
              <a:ext uri="{FF2B5EF4-FFF2-40B4-BE49-F238E27FC236}">
                <a16:creationId xmlns:a16="http://schemas.microsoft.com/office/drawing/2014/main" id="{46B4C753-3DD6-4BDC-8997-F2E85B96E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9E1D53AE-96C5-4C3B-8EEC-94A671C665C0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13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00AFBC4-AE96-4C2B-A66E-E16C377131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6302701"/>
              </p:ext>
            </p:extLst>
          </p:nvPr>
        </p:nvGraphicFramePr>
        <p:xfrm>
          <a:off x="311150" y="914400"/>
          <a:ext cx="8524180" cy="5316071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19769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472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945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err="1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기능명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전체 회원 정보 조회</a:t>
                      </a:r>
                      <a:endParaRPr lang="ko-KR" sz="1100" b="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8083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err="1">
                          <a:solidFill>
                            <a:sysClr val="windowText" lastClr="000000"/>
                          </a:solidFill>
                          <a:effectLst/>
                        </a:rPr>
                        <a:t>기능설명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전체 회원 정보를 테이블 형태로 조회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8083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레이어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Controller</a:t>
                      </a: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7145039"/>
                  </a:ext>
                </a:extLst>
              </a:tr>
              <a:tr h="19663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담당자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박영우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663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개발환경 </a:t>
                      </a:r>
                      <a:r>
                        <a:rPr lang="en-US" altLang="ko-KR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/ </a:t>
                      </a: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언어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Spring Framework(JPA + Hibernate) / Java</a:t>
                      </a:r>
                      <a:endParaRPr lang="ko-KR" altLang="ko-KR" sz="1100" kern="100" dirty="0">
                        <a:solidFill>
                          <a:srgbClr val="3107C9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0738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Skeleton Code</a:t>
                      </a: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02111">
                <a:tc gridSpan="2">
                  <a:txBody>
                    <a:bodyPr/>
                    <a:lstStyle/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F71F013C-C22B-4176-ACAA-9E3FC3267D7D}"/>
              </a:ext>
            </a:extLst>
          </p:cNvPr>
          <p:cNvSpPr txBox="1"/>
          <p:nvPr/>
        </p:nvSpPr>
        <p:spPr>
          <a:xfrm>
            <a:off x="2819400" y="5346932"/>
            <a:ext cx="3505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u="sng" dirty="0">
                <a:latin typeface="+mn-ea"/>
              </a:rPr>
              <a:t>Presentation</a:t>
            </a:r>
            <a:r>
              <a:rPr lang="en-US" altLang="ko-KR" sz="1400" dirty="0">
                <a:latin typeface="+mn-ea"/>
              </a:rPr>
              <a:t> Layer</a:t>
            </a:r>
          </a:p>
          <a:p>
            <a:pPr algn="ctr"/>
            <a:r>
              <a:rPr lang="en-US" altLang="ko-KR" sz="1400" dirty="0">
                <a:latin typeface="+mn-ea"/>
              </a:rPr>
              <a:t>(Controller)</a:t>
            </a:r>
            <a:endParaRPr lang="ko-KR" altLang="en-US" sz="1400" dirty="0"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D7289C4-D790-4F2A-AF24-A357579205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709" t="31482" r="19063" b="42592"/>
          <a:stretch/>
        </p:blipFill>
        <p:spPr>
          <a:xfrm>
            <a:off x="1466169" y="2907062"/>
            <a:ext cx="6211661" cy="2095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592667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>
            <a:extLst>
              <a:ext uri="{FF2B5EF4-FFF2-40B4-BE49-F238E27FC236}">
                <a16:creationId xmlns:a16="http://schemas.microsoft.com/office/drawing/2014/main" id="{D4016E07-41E3-4042-9B66-70028642392A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기능명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전체 회원 정보 조회</a:t>
            </a:r>
          </a:p>
        </p:txBody>
      </p:sp>
      <p:sp>
        <p:nvSpPr>
          <p:cNvPr id="11267" name="슬라이드 번호 개체 틀 3">
            <a:extLst>
              <a:ext uri="{FF2B5EF4-FFF2-40B4-BE49-F238E27FC236}">
                <a16:creationId xmlns:a16="http://schemas.microsoft.com/office/drawing/2014/main" id="{46B4C753-3DD6-4BDC-8997-F2E85B96E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9E1D53AE-96C5-4C3B-8EEC-94A671C665C0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14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00AFBC4-AE96-4C2B-A66E-E16C377131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9617477"/>
              </p:ext>
            </p:extLst>
          </p:nvPr>
        </p:nvGraphicFramePr>
        <p:xfrm>
          <a:off x="311150" y="914400"/>
          <a:ext cx="8524180" cy="5316071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19769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472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945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err="1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기능명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전체 회원 정보 조회</a:t>
                      </a:r>
                      <a:endParaRPr lang="ko-KR" sz="1100" b="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8083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err="1">
                          <a:solidFill>
                            <a:sysClr val="windowText" lastClr="000000"/>
                          </a:solidFill>
                          <a:effectLst/>
                        </a:rPr>
                        <a:t>기능설명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전체 회원 정보를 테이블 형태로 조회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8083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레이어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Service</a:t>
                      </a: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8376007"/>
                  </a:ext>
                </a:extLst>
              </a:tr>
              <a:tr h="19663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담당자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박영우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663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개발환경 </a:t>
                      </a:r>
                      <a:r>
                        <a:rPr lang="en-US" altLang="ko-KR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/ </a:t>
                      </a: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언어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Spring Framework(JPA + Hibernate) / Java</a:t>
                      </a:r>
                      <a:endParaRPr lang="ko-KR" altLang="ko-KR" sz="1100" kern="100" dirty="0">
                        <a:solidFill>
                          <a:srgbClr val="3107C9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0738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Skeleton Code</a:t>
                      </a: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02111">
                <a:tc gridSpan="2">
                  <a:txBody>
                    <a:bodyPr/>
                    <a:lstStyle/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67848CD0-B8D4-48C2-9FC1-107EA42BA51F}"/>
              </a:ext>
            </a:extLst>
          </p:cNvPr>
          <p:cNvSpPr txBox="1"/>
          <p:nvPr/>
        </p:nvSpPr>
        <p:spPr>
          <a:xfrm>
            <a:off x="6193740" y="3745023"/>
            <a:ext cx="2390775" cy="1343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+mn-ea"/>
              </a:rPr>
              <a:t>Optional </a:t>
            </a:r>
            <a:r>
              <a:rPr lang="ko-KR" altLang="en-US" sz="1400" dirty="0">
                <a:latin typeface="+mn-ea"/>
              </a:rPr>
              <a:t>클래스를 이용해서 </a:t>
            </a:r>
            <a:r>
              <a:rPr lang="en-US" altLang="ko-KR" sz="1400" dirty="0">
                <a:latin typeface="+mn-ea"/>
              </a:rPr>
              <a:t>NPE</a:t>
            </a:r>
            <a:r>
              <a:rPr lang="ko-KR" altLang="en-US" sz="1400" dirty="0">
                <a:latin typeface="+mn-ea"/>
              </a:rPr>
              <a:t>를 유발할 수 있는 </a:t>
            </a:r>
            <a:r>
              <a:rPr lang="en-US" altLang="ko-KR" sz="1400" dirty="0">
                <a:latin typeface="+mn-ea"/>
              </a:rPr>
              <a:t>null</a:t>
            </a:r>
            <a:r>
              <a:rPr lang="ko-KR" altLang="en-US" sz="1400" dirty="0">
                <a:latin typeface="+mn-ea"/>
              </a:rPr>
              <a:t>을 직접 처리하지 않아도 되도록 함</a:t>
            </a:r>
            <a:r>
              <a:rPr lang="en-US" altLang="ko-KR" sz="1400" dirty="0">
                <a:latin typeface="+mn-ea"/>
              </a:rPr>
              <a:t>.</a:t>
            </a:r>
            <a:endParaRPr lang="ko-KR" altLang="en-US" sz="1400" dirty="0">
              <a:latin typeface="+mn-ea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7B9A20C-CCAF-476C-B017-3F3CC50E870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854" t="30185" r="12813" b="31111"/>
          <a:stretch/>
        </p:blipFill>
        <p:spPr>
          <a:xfrm>
            <a:off x="559485" y="3106848"/>
            <a:ext cx="5350043" cy="24098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0D849AC-6A35-4ED2-8AF5-CABDADA334E4}"/>
              </a:ext>
            </a:extLst>
          </p:cNvPr>
          <p:cNvSpPr txBox="1"/>
          <p:nvPr/>
        </p:nvSpPr>
        <p:spPr>
          <a:xfrm>
            <a:off x="6157862" y="3029931"/>
            <a:ext cx="23907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u="sng" dirty="0">
                <a:latin typeface="+mn-ea"/>
              </a:rPr>
              <a:t>Business Logic</a:t>
            </a:r>
            <a:r>
              <a:rPr lang="en-US" altLang="ko-KR" sz="1400" dirty="0">
                <a:latin typeface="+mn-ea"/>
              </a:rPr>
              <a:t> Layer</a:t>
            </a:r>
          </a:p>
          <a:p>
            <a:pPr algn="ctr"/>
            <a:r>
              <a:rPr lang="en-US" altLang="ko-KR" sz="1400" dirty="0">
                <a:latin typeface="+mn-ea"/>
              </a:rPr>
              <a:t>(Service)</a:t>
            </a:r>
            <a:endParaRPr lang="ko-KR" altLang="en-US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683007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>
            <a:extLst>
              <a:ext uri="{FF2B5EF4-FFF2-40B4-BE49-F238E27FC236}">
                <a16:creationId xmlns:a16="http://schemas.microsoft.com/office/drawing/2014/main" id="{D4016E07-41E3-4042-9B66-70028642392A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기능명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전체 회원 정보 조회</a:t>
            </a:r>
          </a:p>
        </p:txBody>
      </p:sp>
      <p:sp>
        <p:nvSpPr>
          <p:cNvPr id="11267" name="슬라이드 번호 개체 틀 3">
            <a:extLst>
              <a:ext uri="{FF2B5EF4-FFF2-40B4-BE49-F238E27FC236}">
                <a16:creationId xmlns:a16="http://schemas.microsoft.com/office/drawing/2014/main" id="{46B4C753-3DD6-4BDC-8997-F2E85B96E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9E1D53AE-96C5-4C3B-8EEC-94A671C665C0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15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00AFBC4-AE96-4C2B-A66E-E16C377131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5711022"/>
              </p:ext>
            </p:extLst>
          </p:nvPr>
        </p:nvGraphicFramePr>
        <p:xfrm>
          <a:off x="311150" y="914400"/>
          <a:ext cx="8524180" cy="5316071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19769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472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945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err="1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기능명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전체 회원 정보 조회</a:t>
                      </a:r>
                      <a:endParaRPr lang="ko-KR" sz="1100" b="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8083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err="1">
                          <a:solidFill>
                            <a:sysClr val="windowText" lastClr="000000"/>
                          </a:solidFill>
                          <a:effectLst/>
                        </a:rPr>
                        <a:t>기능설명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전체 회원 정보를 테이블 형태로 조회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8083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레이어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Repository Layer</a:t>
                      </a: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9240018"/>
                  </a:ext>
                </a:extLst>
              </a:tr>
              <a:tr h="19663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담당자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박영우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663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개발환경 </a:t>
                      </a:r>
                      <a:r>
                        <a:rPr lang="en-US" altLang="ko-KR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/ </a:t>
                      </a: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언어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Spring Framework(JPA + Hibernate) / Java</a:t>
                      </a:r>
                      <a:endParaRPr lang="ko-KR" altLang="ko-KR" sz="1100" kern="100" dirty="0">
                        <a:solidFill>
                          <a:srgbClr val="3107C9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0738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Skeleton Code</a:t>
                      </a: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02111">
                <a:tc gridSpan="2">
                  <a:txBody>
                    <a:bodyPr/>
                    <a:lstStyle/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BFC0F4A3-54DA-4C39-B7B7-0236F82425DD}"/>
              </a:ext>
            </a:extLst>
          </p:cNvPr>
          <p:cNvSpPr txBox="1"/>
          <p:nvPr/>
        </p:nvSpPr>
        <p:spPr>
          <a:xfrm>
            <a:off x="3376608" y="4008413"/>
            <a:ext cx="23907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u="sng" dirty="0">
                <a:latin typeface="+mn-ea"/>
              </a:rPr>
              <a:t>Repository</a:t>
            </a:r>
            <a:r>
              <a:rPr lang="en-US" altLang="ko-KR" sz="1400" dirty="0">
                <a:latin typeface="+mn-ea"/>
              </a:rPr>
              <a:t> Layer</a:t>
            </a:r>
          </a:p>
          <a:p>
            <a:pPr algn="ctr"/>
            <a:r>
              <a:rPr lang="en-US" altLang="ko-KR" sz="1400" dirty="0">
                <a:latin typeface="+mn-ea"/>
              </a:rPr>
              <a:t>(Repository)</a:t>
            </a:r>
            <a:endParaRPr lang="ko-KR" altLang="en-US" sz="1400" dirty="0">
              <a:latin typeface="+mn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B29BED-C73A-40E6-8F16-2A119EECCA61}"/>
              </a:ext>
            </a:extLst>
          </p:cNvPr>
          <p:cNvSpPr txBox="1"/>
          <p:nvPr/>
        </p:nvSpPr>
        <p:spPr>
          <a:xfrm>
            <a:off x="1428527" y="4796083"/>
            <a:ext cx="6611597" cy="1020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+mn-ea"/>
              </a:rPr>
              <a:t>Java ORM</a:t>
            </a:r>
            <a:r>
              <a:rPr lang="ko-KR" altLang="en-US" sz="1400" dirty="0">
                <a:latin typeface="+mn-ea"/>
              </a:rPr>
              <a:t>에 대한 </a:t>
            </a:r>
            <a:r>
              <a:rPr lang="en-US" altLang="ko-KR" sz="1400" dirty="0">
                <a:latin typeface="+mn-ea"/>
              </a:rPr>
              <a:t>API </a:t>
            </a:r>
            <a:r>
              <a:rPr lang="ko-KR" altLang="en-US" sz="1400" dirty="0">
                <a:latin typeface="+mn-ea"/>
              </a:rPr>
              <a:t>표준 명세인 </a:t>
            </a:r>
            <a:r>
              <a:rPr lang="en-US" altLang="ko-KR" sz="1400" dirty="0">
                <a:latin typeface="+mn-ea"/>
              </a:rPr>
              <a:t>JPA</a:t>
            </a:r>
            <a:r>
              <a:rPr lang="ko-KR" altLang="en-US" sz="1400" dirty="0">
                <a:latin typeface="+mn-ea"/>
              </a:rPr>
              <a:t>의 구현체 </a:t>
            </a:r>
            <a:r>
              <a:rPr lang="en-US" altLang="ko-KR" sz="1400" dirty="0">
                <a:latin typeface="+mn-ea"/>
              </a:rPr>
              <a:t>Hibernate</a:t>
            </a:r>
            <a:r>
              <a:rPr lang="ko-KR" altLang="en-US" sz="1400" dirty="0">
                <a:latin typeface="+mn-ea"/>
              </a:rPr>
              <a:t>를 활용</a:t>
            </a:r>
            <a:endParaRPr lang="en-US" altLang="ko-KR" sz="1400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+mn-ea"/>
              </a:rPr>
              <a:t>HQL</a:t>
            </a:r>
            <a:r>
              <a:rPr lang="ko-KR" altLang="en-US" sz="1400" dirty="0">
                <a:latin typeface="+mn-ea"/>
              </a:rPr>
              <a:t>이라 불리는 강력한 쿼리 언어를 포함해 객체 지향적으로 클래스와 테이블의 </a:t>
            </a:r>
            <a:r>
              <a:rPr lang="en-US" altLang="ko-KR" sz="1400" dirty="0">
                <a:latin typeface="+mn-ea"/>
              </a:rPr>
              <a:t>Mapping</a:t>
            </a:r>
            <a:r>
              <a:rPr lang="ko-KR" altLang="en-US" sz="1400" dirty="0">
                <a:latin typeface="+mn-ea"/>
              </a:rPr>
              <a:t>하기에 용이하다</a:t>
            </a:r>
            <a:r>
              <a:rPr lang="en-US" altLang="ko-KR" sz="1400" dirty="0">
                <a:latin typeface="+mn-ea"/>
              </a:rPr>
              <a:t>.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ADD2AFB-D7B2-4E41-96C4-F9C8165DAF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480" t="33889" r="14480" b="53730"/>
          <a:stretch/>
        </p:blipFill>
        <p:spPr>
          <a:xfrm>
            <a:off x="1428527" y="2749741"/>
            <a:ext cx="6286939" cy="1066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227917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>
            <a:extLst>
              <a:ext uri="{FF2B5EF4-FFF2-40B4-BE49-F238E27FC236}">
                <a16:creationId xmlns:a16="http://schemas.microsoft.com/office/drawing/2014/main" id="{D4016E07-41E3-4042-9B66-70028642392A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기능명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전체 회원 정보 조회</a:t>
            </a:r>
          </a:p>
        </p:txBody>
      </p:sp>
      <p:sp>
        <p:nvSpPr>
          <p:cNvPr id="11267" name="슬라이드 번호 개체 틀 3">
            <a:extLst>
              <a:ext uri="{FF2B5EF4-FFF2-40B4-BE49-F238E27FC236}">
                <a16:creationId xmlns:a16="http://schemas.microsoft.com/office/drawing/2014/main" id="{46B4C753-3DD6-4BDC-8997-F2E85B96E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9E1D53AE-96C5-4C3B-8EEC-94A671C665C0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16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00AFBC4-AE96-4C2B-A66E-E16C377131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8694242"/>
              </p:ext>
            </p:extLst>
          </p:nvPr>
        </p:nvGraphicFramePr>
        <p:xfrm>
          <a:off x="311150" y="914400"/>
          <a:ext cx="8524180" cy="5316071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19769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472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945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err="1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기능명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전체 회원 정보 조회</a:t>
                      </a:r>
                      <a:endParaRPr lang="ko-KR" sz="1100" b="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8083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err="1">
                          <a:solidFill>
                            <a:sysClr val="windowText" lastClr="000000"/>
                          </a:solidFill>
                          <a:effectLst/>
                        </a:rPr>
                        <a:t>기능설명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전체 회원 정보를 테이블 형태로 조회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8083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레이어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err="1">
                          <a:solidFill>
                            <a:schemeClr val="tx1"/>
                          </a:solidFill>
                        </a:rPr>
                        <a:t>Enity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 Class</a:t>
                      </a: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1088219"/>
                  </a:ext>
                </a:extLst>
              </a:tr>
              <a:tr h="19663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담당자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박영우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663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개발환경 </a:t>
                      </a:r>
                      <a:r>
                        <a:rPr lang="en-US" altLang="ko-KR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/ </a:t>
                      </a: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언어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Spring Framework(JPA + Hibernate) / Java</a:t>
                      </a:r>
                      <a:endParaRPr lang="ko-KR" altLang="ko-KR" sz="1100" kern="100" dirty="0">
                        <a:solidFill>
                          <a:srgbClr val="3107C9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0738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Skeleton Code</a:t>
                      </a: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02111">
                <a:tc gridSpan="2">
                  <a:txBody>
                    <a:bodyPr/>
                    <a:lstStyle/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71A30C0F-6E2B-4D60-8990-181449A226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927" t="34074" r="36042" b="28562"/>
          <a:stretch/>
        </p:blipFill>
        <p:spPr>
          <a:xfrm>
            <a:off x="1225364" y="2653559"/>
            <a:ext cx="3346636" cy="26020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D1B0F48-C71C-4E80-928E-55612821CC7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563" t="20926" r="47604" b="28485"/>
          <a:stretch/>
        </p:blipFill>
        <p:spPr>
          <a:xfrm>
            <a:off x="6166036" y="2653559"/>
            <a:ext cx="1752600" cy="31498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72573C9-C865-4220-8A9F-76B48D8BA9A9}"/>
              </a:ext>
            </a:extLst>
          </p:cNvPr>
          <p:cNvSpPr txBox="1"/>
          <p:nvPr/>
        </p:nvSpPr>
        <p:spPr>
          <a:xfrm>
            <a:off x="1703294" y="5495588"/>
            <a:ext cx="23907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u="sng" dirty="0">
                <a:latin typeface="+mn-ea"/>
              </a:rPr>
              <a:t>Entity</a:t>
            </a:r>
            <a:r>
              <a:rPr lang="en-US" altLang="ko-KR" sz="1400" dirty="0">
                <a:latin typeface="+mn-ea"/>
              </a:rPr>
              <a:t> Class</a:t>
            </a:r>
            <a:endParaRPr lang="ko-KR" altLang="en-US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638019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>
            <a:extLst>
              <a:ext uri="{FF2B5EF4-FFF2-40B4-BE49-F238E27FC236}">
                <a16:creationId xmlns:a16="http://schemas.microsoft.com/office/drawing/2014/main" id="{D4016E07-41E3-4042-9B66-70028642392A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기능명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전체 회원 정보 조회</a:t>
            </a:r>
          </a:p>
        </p:txBody>
      </p:sp>
      <p:sp>
        <p:nvSpPr>
          <p:cNvPr id="11267" name="슬라이드 번호 개체 틀 3">
            <a:extLst>
              <a:ext uri="{FF2B5EF4-FFF2-40B4-BE49-F238E27FC236}">
                <a16:creationId xmlns:a16="http://schemas.microsoft.com/office/drawing/2014/main" id="{46B4C753-3DD6-4BDC-8997-F2E85B96E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9E1D53AE-96C5-4C3B-8EEC-94A671C665C0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17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00AFBC4-AE96-4C2B-A66E-E16C3771318B}"/>
              </a:ext>
            </a:extLst>
          </p:cNvPr>
          <p:cNvGraphicFramePr>
            <a:graphicFrameLocks noGrp="1"/>
          </p:cNvGraphicFramePr>
          <p:nvPr/>
        </p:nvGraphicFramePr>
        <p:xfrm>
          <a:off x="311150" y="914400"/>
          <a:ext cx="3973174" cy="5291191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39731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361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Input Data Sample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07577"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6" name="표 4">
            <a:extLst>
              <a:ext uri="{FF2B5EF4-FFF2-40B4-BE49-F238E27FC236}">
                <a16:creationId xmlns:a16="http://schemas.microsoft.com/office/drawing/2014/main" id="{CDFF0D48-49A2-5E4A-A057-50A6AFC9B7ED}"/>
              </a:ext>
            </a:extLst>
          </p:cNvPr>
          <p:cNvGraphicFramePr>
            <a:graphicFrameLocks noGrp="1"/>
          </p:cNvGraphicFramePr>
          <p:nvPr/>
        </p:nvGraphicFramePr>
        <p:xfrm>
          <a:off x="4572000" y="908720"/>
          <a:ext cx="3973174" cy="5291191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39731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361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Output Data Sample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07577"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D6503552-8EF0-4A10-9E62-1BF82D1BA975}"/>
              </a:ext>
            </a:extLst>
          </p:cNvPr>
          <p:cNvSpPr txBox="1"/>
          <p:nvPr/>
        </p:nvSpPr>
        <p:spPr>
          <a:xfrm>
            <a:off x="1102349" y="3597094"/>
            <a:ext cx="23907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+mn-ea"/>
              </a:rPr>
              <a:t>X</a:t>
            </a:r>
            <a:endParaRPr lang="ko-KR" altLang="en-US" sz="1400" dirty="0">
              <a:latin typeface="+mn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0D4424B-098E-4A37-8AA3-62CA165191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083" t="32222" r="38958" b="12037"/>
          <a:stretch/>
        </p:blipFill>
        <p:spPr>
          <a:xfrm>
            <a:off x="4795811" y="1924062"/>
            <a:ext cx="3658902" cy="3961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1082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84E51456-9BC2-4D33-8F13-497EC4527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추천 알고리즘 개요 </a:t>
            </a:r>
            <a:r>
              <a:rPr lang="en-US" altLang="ko-KR" dirty="0"/>
              <a:t>– </a:t>
            </a:r>
            <a:r>
              <a:rPr lang="ko-KR" altLang="en-US" dirty="0"/>
              <a:t>지역 추천 시스템</a:t>
            </a:r>
            <a:r>
              <a:rPr lang="en-US" altLang="ko-KR" dirty="0"/>
              <a:t> &amp; </a:t>
            </a:r>
            <a:r>
              <a:rPr lang="ko-KR" altLang="en-US" dirty="0"/>
              <a:t>여행 스타일별 게시물 추천 기능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88ED94F8-1A66-48EC-BFD2-DF7C43FCAD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9" r="1495" b="5834"/>
          <a:stretch/>
        </p:blipFill>
        <p:spPr bwMode="auto">
          <a:xfrm>
            <a:off x="887381" y="2841648"/>
            <a:ext cx="2580180" cy="187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F0ACAB6-287B-4F41-9FD8-1619BB0ABE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2976" y="3384810"/>
            <a:ext cx="3663699" cy="601767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2D80EFE4-3A2E-4D4C-A2FA-90EF01BE392F}"/>
              </a:ext>
            </a:extLst>
          </p:cNvPr>
          <p:cNvSpPr/>
          <p:nvPr/>
        </p:nvSpPr>
        <p:spPr>
          <a:xfrm>
            <a:off x="949308" y="1906291"/>
            <a:ext cx="2518253" cy="7155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35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결정 트리의</a:t>
            </a:r>
            <a:endParaRPr lang="en-US" altLang="ko-KR" sz="135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35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랜덤 포레스트 </a:t>
            </a:r>
            <a:r>
              <a:rPr lang="en-US" altLang="ko-KR" sz="135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(Random Forest)</a:t>
            </a:r>
          </a:p>
          <a:p>
            <a:pPr algn="ctr"/>
            <a:r>
              <a:rPr lang="ko-KR" altLang="en-US" sz="135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방식을 이용한 지역 추천 기능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4ED537B-3B34-4DFE-B902-AEEE83CDCC1C}"/>
              </a:ext>
            </a:extLst>
          </p:cNvPr>
          <p:cNvSpPr/>
          <p:nvPr/>
        </p:nvSpPr>
        <p:spPr>
          <a:xfrm>
            <a:off x="5370380" y="2010167"/>
            <a:ext cx="2839239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35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협업 필터링 방식을</a:t>
            </a:r>
            <a:endParaRPr lang="en-US" altLang="ko-KR" sz="135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35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이용한 여행 스타일별 게시물 추천 기능</a:t>
            </a:r>
            <a:endParaRPr lang="en-US" altLang="ko-KR" sz="135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1045F28-1473-4F10-B6DE-8EE6C430A113}"/>
              </a:ext>
            </a:extLst>
          </p:cNvPr>
          <p:cNvSpPr txBox="1"/>
          <p:nvPr/>
        </p:nvSpPr>
        <p:spPr>
          <a:xfrm>
            <a:off x="4485077" y="5211938"/>
            <a:ext cx="4259499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300" b="1" dirty="0"/>
              <a:t>여행 게시물에 존재하는 </a:t>
            </a:r>
            <a:r>
              <a:rPr lang="en-US" altLang="ko-KR" sz="1300" b="1" dirty="0"/>
              <a:t>10</a:t>
            </a:r>
            <a:r>
              <a:rPr lang="ko-KR" altLang="en-US" sz="1300" b="1" dirty="0"/>
              <a:t>가지 카테고리는 </a:t>
            </a:r>
            <a:endParaRPr lang="en-US" altLang="ko-KR" sz="1300" b="1" dirty="0"/>
          </a:p>
          <a:p>
            <a:pPr algn="ctr"/>
            <a:r>
              <a:rPr lang="ko-KR" altLang="en-US" sz="1300" b="1" dirty="0"/>
              <a:t>사용자의 </a:t>
            </a:r>
            <a:r>
              <a:rPr lang="en-US" altLang="ko-KR" sz="1300" b="1" dirty="0"/>
              <a:t>‘</a:t>
            </a:r>
            <a:r>
              <a:rPr lang="ko-KR" altLang="en-US" sz="1300" b="1" dirty="0"/>
              <a:t>여행 스타일</a:t>
            </a:r>
            <a:r>
              <a:rPr lang="en-US" altLang="ko-KR" sz="1300" b="1" dirty="0"/>
              <a:t>’</a:t>
            </a:r>
            <a:r>
              <a:rPr lang="ko-KR" altLang="en-US" sz="1300" b="1" dirty="0"/>
              <a:t>별로 다른 가중치를 </a:t>
            </a:r>
            <a:r>
              <a:rPr lang="ko-KR" altLang="en-US" sz="1300" b="1" dirty="0" err="1"/>
              <a:t>부여받는다</a:t>
            </a:r>
            <a:r>
              <a:rPr lang="en-US" altLang="ko-KR" sz="1300" b="1" dirty="0"/>
              <a:t>.</a:t>
            </a:r>
          </a:p>
          <a:p>
            <a:pPr algn="ctr"/>
            <a:r>
              <a:rPr lang="ko-KR" altLang="en-US" sz="1300" b="1" dirty="0"/>
              <a:t>해당 가중치 값 만큼</a:t>
            </a:r>
            <a:r>
              <a:rPr lang="en-US" altLang="ko-KR" sz="1300" b="1" dirty="0"/>
              <a:t>, </a:t>
            </a:r>
            <a:r>
              <a:rPr lang="ko-KR" altLang="en-US" sz="1300" b="1" dirty="0"/>
              <a:t>사용자의 여행 스타일에 보여지는 </a:t>
            </a:r>
            <a:endParaRPr lang="en-US" altLang="ko-KR" sz="1300" b="1" dirty="0"/>
          </a:p>
          <a:p>
            <a:pPr algn="ctr"/>
            <a:r>
              <a:rPr lang="ko-KR" altLang="en-US" sz="1300" b="1" dirty="0">
                <a:solidFill>
                  <a:srgbClr val="FF0000"/>
                </a:solidFill>
              </a:rPr>
              <a:t>여행 게시물의 카테고리별 개수가 결정</a:t>
            </a:r>
            <a:r>
              <a:rPr lang="ko-KR" altLang="en-US" sz="1300" b="1" dirty="0"/>
              <a:t>된다</a:t>
            </a:r>
            <a:r>
              <a:rPr lang="en-US" altLang="ko-KR" sz="1300" b="1" dirty="0"/>
              <a:t>.</a:t>
            </a:r>
          </a:p>
          <a:p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4789806-FFBF-43E9-9462-B0E8B00B532E}"/>
              </a:ext>
            </a:extLst>
          </p:cNvPr>
          <p:cNvSpPr txBox="1"/>
          <p:nvPr/>
        </p:nvSpPr>
        <p:spPr>
          <a:xfrm>
            <a:off x="622689" y="4930743"/>
            <a:ext cx="3549370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300" b="1" dirty="0">
                <a:solidFill>
                  <a:srgbClr val="FF0000"/>
                </a:solidFill>
              </a:rPr>
              <a:t>국민관광공사의 데이터를 기계학습 </a:t>
            </a:r>
            <a:r>
              <a:rPr lang="ko-KR" altLang="en-US" sz="1300" b="1" dirty="0"/>
              <a:t>시킨 다음</a:t>
            </a:r>
            <a:r>
              <a:rPr lang="en-US" altLang="ko-KR" sz="1300" b="1" dirty="0"/>
              <a:t>,</a:t>
            </a:r>
            <a:br>
              <a:rPr lang="en-US" altLang="ko-KR" sz="1300" b="1" dirty="0"/>
            </a:br>
            <a:r>
              <a:rPr lang="ko-KR" altLang="en-US" sz="1300" b="1" dirty="0"/>
              <a:t>사용자에게 숙박여부</a:t>
            </a:r>
            <a:r>
              <a:rPr lang="en-US" altLang="ko-KR" sz="1300" b="1" dirty="0"/>
              <a:t>, </a:t>
            </a:r>
            <a:r>
              <a:rPr lang="ko-KR" altLang="en-US" sz="1300" b="1" dirty="0"/>
              <a:t>동행자 수와 관계</a:t>
            </a:r>
            <a:r>
              <a:rPr lang="en-US" altLang="ko-KR" sz="1300" b="1" dirty="0"/>
              <a:t>,</a:t>
            </a:r>
          </a:p>
          <a:p>
            <a:pPr algn="ctr"/>
            <a:r>
              <a:rPr lang="ko-KR" altLang="en-US" sz="1300" b="1" dirty="0"/>
              <a:t>예산</a:t>
            </a:r>
            <a:r>
              <a:rPr lang="en-US" altLang="ko-KR" sz="1300" b="1" dirty="0"/>
              <a:t>, </a:t>
            </a:r>
            <a:r>
              <a:rPr lang="ko-KR" altLang="en-US" sz="1300" b="1" dirty="0"/>
              <a:t>나이</a:t>
            </a:r>
            <a:r>
              <a:rPr lang="en-US" altLang="ko-KR" sz="1300" b="1" dirty="0"/>
              <a:t>, </a:t>
            </a:r>
            <a:r>
              <a:rPr lang="ko-KR" altLang="en-US" sz="1300" b="1" dirty="0"/>
              <a:t>기혼정보 등을 </a:t>
            </a:r>
            <a:r>
              <a:rPr lang="ko-KR" altLang="en-US" sz="1300" b="1" dirty="0" err="1"/>
              <a:t>입력받아</a:t>
            </a:r>
            <a:endParaRPr lang="en-US" altLang="ko-KR" sz="1300" b="1" dirty="0"/>
          </a:p>
          <a:p>
            <a:pPr algn="ctr"/>
            <a:r>
              <a:rPr lang="ko-KR" altLang="en-US" sz="1300" b="1" dirty="0"/>
              <a:t>학습시킨 데이터 모델을 기반으로</a:t>
            </a:r>
            <a:endParaRPr lang="en-US" altLang="ko-KR" sz="1300" b="1" dirty="0"/>
          </a:p>
          <a:p>
            <a:pPr algn="ctr"/>
            <a:r>
              <a:rPr lang="ko-KR" altLang="en-US" sz="1300" b="1" dirty="0">
                <a:solidFill>
                  <a:srgbClr val="FF0000"/>
                </a:solidFill>
              </a:rPr>
              <a:t>사용자가 어떤 여행지를 갈 확률이 </a:t>
            </a:r>
            <a:r>
              <a:rPr lang="ko-KR" altLang="en-US" sz="1300" b="1" dirty="0" err="1">
                <a:solidFill>
                  <a:srgbClr val="FF0000"/>
                </a:solidFill>
              </a:rPr>
              <a:t>높은지</a:t>
            </a:r>
            <a:endParaRPr lang="en-US" altLang="ko-KR" sz="1300" b="1" dirty="0">
              <a:solidFill>
                <a:srgbClr val="FF0000"/>
              </a:solidFill>
            </a:endParaRPr>
          </a:p>
          <a:p>
            <a:pPr algn="ctr"/>
            <a:r>
              <a:rPr lang="en-US" altLang="ko-KR" sz="1300" b="1" dirty="0">
                <a:solidFill>
                  <a:srgbClr val="FF0000"/>
                </a:solidFill>
              </a:rPr>
              <a:t>Match</a:t>
            </a:r>
            <a:r>
              <a:rPr lang="ko-KR" altLang="en-US" sz="1300" b="1" dirty="0">
                <a:solidFill>
                  <a:srgbClr val="FF0000"/>
                </a:solidFill>
              </a:rPr>
              <a:t> </a:t>
            </a:r>
            <a:r>
              <a:rPr lang="ko-KR" altLang="en-US" sz="1300" b="1" dirty="0"/>
              <a:t>하여 여행지를 추천한다</a:t>
            </a:r>
            <a:r>
              <a:rPr lang="en-US" altLang="ko-KR" sz="1300" b="1" dirty="0"/>
              <a:t>.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7E2BC4D-5BF9-4FC5-8748-AF8C05E58D5F}"/>
              </a:ext>
            </a:extLst>
          </p:cNvPr>
          <p:cNvSpPr/>
          <p:nvPr/>
        </p:nvSpPr>
        <p:spPr>
          <a:xfrm>
            <a:off x="1199377" y="1309402"/>
            <a:ext cx="1760417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35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추천기능 </a:t>
            </a:r>
            <a:r>
              <a:rPr lang="en-US" altLang="ko-KR" sz="135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 : </a:t>
            </a:r>
            <a:r>
              <a:rPr lang="ko-KR" altLang="en-US" sz="135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지역 추천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C5BE58A-E2E3-4601-8C74-04879CAD7BB1}"/>
              </a:ext>
            </a:extLst>
          </p:cNvPr>
          <p:cNvSpPr/>
          <p:nvPr/>
        </p:nvSpPr>
        <p:spPr>
          <a:xfrm>
            <a:off x="5262614" y="1309402"/>
            <a:ext cx="2914579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35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추천기능 </a:t>
            </a:r>
            <a:r>
              <a:rPr lang="en-US" altLang="ko-KR" sz="135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 : </a:t>
            </a:r>
            <a:r>
              <a:rPr lang="ko-KR" altLang="en-US" sz="135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여행 스타일별 게시물 추천</a:t>
            </a:r>
          </a:p>
        </p:txBody>
      </p:sp>
    </p:spTree>
    <p:extLst>
      <p:ext uri="{BB962C8B-B14F-4D97-AF65-F5344CB8AC3E}">
        <p14:creationId xmlns:p14="http://schemas.microsoft.com/office/powerpoint/2010/main" val="4523590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05660F8-5409-4D7E-90BA-6CF5B74F2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추천 알고리즘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1)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랜덤 포레스트 방식을 이용한 여행지 추천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이론개요</a:t>
            </a:r>
            <a:endParaRPr lang="ko-KR" altLang="en-US" dirty="0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56C6D085-9C17-4F80-BD5F-7F3615A2F7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" y="1294422"/>
            <a:ext cx="4140200" cy="2236178"/>
          </a:xfrm>
        </p:spPr>
        <p:txBody>
          <a:bodyPr/>
          <a:lstStyle/>
          <a:p>
            <a:r>
              <a:rPr lang="ko-KR" altLang="en-US" dirty="0"/>
              <a:t>랜덤 포레스트 </a:t>
            </a:r>
            <a:r>
              <a:rPr lang="en-US" altLang="ko-KR" dirty="0"/>
              <a:t>(Random Forest)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: </a:t>
            </a:r>
            <a:r>
              <a:rPr lang="ko-KR" altLang="ko-KR" dirty="0"/>
              <a:t>다수의 의사결정</a:t>
            </a:r>
            <a:r>
              <a:rPr lang="ko-KR" altLang="en-US" dirty="0"/>
              <a:t>나무</a:t>
            </a:r>
            <a:r>
              <a:rPr lang="ko-KR" altLang="ko-KR" dirty="0"/>
              <a:t>로부터 나온 </a:t>
            </a:r>
            <a:br>
              <a:rPr lang="en-US" altLang="ko-KR" dirty="0"/>
            </a:br>
            <a:r>
              <a:rPr lang="ko-KR" altLang="ko-KR" dirty="0"/>
              <a:t>예측 결과를 </a:t>
            </a:r>
            <a:r>
              <a:rPr lang="en-US" altLang="ko-KR" dirty="0"/>
              <a:t>Voting</a:t>
            </a:r>
            <a:r>
              <a:rPr lang="ko-KR" altLang="en-US" dirty="0"/>
              <a:t>하여 예측 결과를</a:t>
            </a:r>
            <a:br>
              <a:rPr lang="en-US" altLang="ko-KR" dirty="0"/>
            </a:br>
            <a:r>
              <a:rPr lang="ko-KR" altLang="en-US" dirty="0"/>
              <a:t>내는</a:t>
            </a:r>
            <a:r>
              <a:rPr lang="ko-KR" altLang="ko-KR" dirty="0"/>
              <a:t> 앙상블 기법</a:t>
            </a:r>
            <a:r>
              <a:rPr lang="en-US" altLang="ko-KR" dirty="0"/>
              <a:t> </a:t>
            </a:r>
            <a:r>
              <a:rPr lang="ko-KR" altLang="en-US" dirty="0"/>
              <a:t>사용</a:t>
            </a:r>
            <a:endParaRPr lang="en-US" altLang="ko-KR" dirty="0"/>
          </a:p>
          <a:p>
            <a:pPr lvl="1"/>
            <a:r>
              <a:rPr lang="ko-KR" altLang="ko-KR" sz="700" dirty="0"/>
              <a:t>앙상블 방법</a:t>
            </a:r>
            <a:r>
              <a:rPr lang="en-US" altLang="ko-KR" sz="700" dirty="0"/>
              <a:t>(ensemble method) : </a:t>
            </a:r>
            <a:r>
              <a:rPr lang="ko-KR" altLang="ko-KR" sz="600" dirty="0"/>
              <a:t>여러 개의 모델을 학습시켜 그 모델들의</a:t>
            </a:r>
            <a:r>
              <a:rPr lang="en-US" altLang="ko-KR" sz="600" dirty="0"/>
              <a:t> </a:t>
            </a:r>
            <a:r>
              <a:rPr lang="ko-KR" altLang="ko-KR" sz="600" dirty="0"/>
              <a:t>예측결과들을 이용해 하나의 모델보다</a:t>
            </a:r>
            <a:r>
              <a:rPr lang="en-US" altLang="ko-KR" sz="600" dirty="0"/>
              <a:t> </a:t>
            </a:r>
            <a:r>
              <a:rPr lang="ko-KR" altLang="ko-KR" sz="600" dirty="0"/>
              <a:t>더 나은 값을 예측하는 방법</a:t>
            </a:r>
            <a:endParaRPr lang="en-US" altLang="ko-KR" sz="600" dirty="0"/>
          </a:p>
          <a:p>
            <a:pPr lvl="1"/>
            <a:endParaRPr lang="en-US" altLang="ko-KR" sz="600" dirty="0"/>
          </a:p>
          <a:p>
            <a:pPr marL="457200" lvl="1" indent="0">
              <a:buNone/>
            </a:pPr>
            <a:endParaRPr lang="ko-KR" altLang="ko-KR" sz="600" dirty="0"/>
          </a:p>
          <a:p>
            <a:endParaRPr lang="en-US" altLang="ko-KR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5FD969E9-EE3F-4716-891D-4C83E14487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9" r="1495" b="5834"/>
          <a:stretch/>
        </p:blipFill>
        <p:spPr bwMode="auto">
          <a:xfrm>
            <a:off x="5217160" y="1337807"/>
            <a:ext cx="3012192" cy="2192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A2F58EFB-44ED-4DF7-ACF1-452A5928175C}"/>
              </a:ext>
            </a:extLst>
          </p:cNvPr>
          <p:cNvSpPr txBox="1">
            <a:spLocks/>
          </p:cNvSpPr>
          <p:nvPr/>
        </p:nvSpPr>
        <p:spPr>
          <a:xfrm>
            <a:off x="251520" y="3916302"/>
            <a:ext cx="5181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1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공공데이터 </a:t>
            </a:r>
            <a:r>
              <a:rPr lang="en-US" altLang="ko-KR" dirty="0"/>
              <a:t>‘</a:t>
            </a:r>
            <a:r>
              <a:rPr lang="ko-KR" altLang="en-US" dirty="0"/>
              <a:t>국민여행조사</a:t>
            </a:r>
            <a:r>
              <a:rPr lang="en-US" altLang="ko-KR" dirty="0"/>
              <a:t>’</a:t>
            </a:r>
            <a:r>
              <a:rPr lang="ko-KR" altLang="en-US" dirty="0"/>
              <a:t> 데이터 이용</a:t>
            </a:r>
            <a:r>
              <a:rPr lang="en-US" altLang="ko-KR" dirty="0"/>
              <a:t>(2015~2017</a:t>
            </a:r>
            <a:r>
              <a:rPr lang="ko-KR" altLang="en-US" dirty="0"/>
              <a:t>년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ko-KR" altLang="en-US" dirty="0"/>
              <a:t>지역 추천시에 설문조사를 받아서 모델에 넣어 사용자가 어떤 지역으로 여행을 가고 싶어할지 예측</a:t>
            </a:r>
            <a:r>
              <a:rPr lang="en-US" altLang="ko-KR" dirty="0"/>
              <a:t>.</a:t>
            </a:r>
          </a:p>
        </p:txBody>
      </p:sp>
      <p:sp>
        <p:nvSpPr>
          <p:cNvPr id="7" name="내용 개체 틀 3">
            <a:extLst>
              <a:ext uri="{FF2B5EF4-FFF2-40B4-BE49-F238E27FC236}">
                <a16:creationId xmlns:a16="http://schemas.microsoft.com/office/drawing/2014/main" id="{FA982B2C-633A-49C2-90E7-7AEA3AF23BDC}"/>
              </a:ext>
            </a:extLst>
          </p:cNvPr>
          <p:cNvSpPr txBox="1">
            <a:spLocks/>
          </p:cNvSpPr>
          <p:nvPr/>
        </p:nvSpPr>
        <p:spPr>
          <a:xfrm>
            <a:off x="5217160" y="3916302"/>
            <a:ext cx="5181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ko-KR"/>
            </a:defPPr>
            <a:lvl1pPr marL="171450" indent="-171450">
              <a:lnSpc>
                <a:spcPct val="150000"/>
              </a:lnSpc>
              <a:spcBef>
                <a:spcPts val="1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1500" b="1"/>
            </a:lvl1pPr>
            <a:lvl2pPr marL="6858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50"/>
            </a:lvl2pPr>
            <a:lvl3pPr marL="11430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/>
            </a:lvl3pPr>
            <a:lvl4pPr marL="16002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/>
            </a:lvl4pPr>
            <a:lvl5pPr marL="20574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ko-KR" altLang="en-US" dirty="0"/>
              <a:t>설문조사 내용</a:t>
            </a:r>
            <a:r>
              <a:rPr lang="en-US" altLang="ko-KR" dirty="0"/>
              <a:t>:</a:t>
            </a:r>
          </a:p>
          <a:p>
            <a:pPr lvl="1"/>
            <a:r>
              <a:rPr lang="ko-KR" altLang="en-US" dirty="0"/>
              <a:t>당일치기</a:t>
            </a:r>
            <a:r>
              <a:rPr lang="en-US" altLang="ko-KR" dirty="0"/>
              <a:t> or </a:t>
            </a:r>
            <a:r>
              <a:rPr lang="ko-KR" altLang="en-US" dirty="0"/>
              <a:t>숙박</a:t>
            </a:r>
            <a:endParaRPr lang="en-US" altLang="ko-KR" dirty="0"/>
          </a:p>
          <a:p>
            <a:pPr lvl="1"/>
            <a:r>
              <a:rPr lang="ko-KR" altLang="en-US" dirty="0" err="1"/>
              <a:t>여행출발시기</a:t>
            </a:r>
            <a:endParaRPr lang="en-US" altLang="ko-KR" dirty="0"/>
          </a:p>
          <a:p>
            <a:pPr lvl="1"/>
            <a:r>
              <a:rPr lang="ko-KR" altLang="en-US" dirty="0"/>
              <a:t>함께 여행한 일행 수</a:t>
            </a:r>
            <a:endParaRPr lang="en-US" altLang="ko-KR" dirty="0"/>
          </a:p>
          <a:p>
            <a:pPr lvl="1"/>
            <a:r>
              <a:rPr lang="ko-KR" altLang="en-US" dirty="0"/>
              <a:t>동행한 사람과의 관계</a:t>
            </a:r>
            <a:endParaRPr lang="en-US" altLang="ko-KR" dirty="0"/>
          </a:p>
          <a:p>
            <a:pPr lvl="1"/>
            <a:r>
              <a:rPr lang="ko-KR" altLang="en-US" dirty="0"/>
              <a:t>여행지에서의 활동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6936673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F8EDC73F-7252-4D63-99E2-A5F4F0673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Entity Class Modeling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57D40A4-6BBD-4106-B331-F6ECB7EC74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705" y="1168997"/>
            <a:ext cx="7415048" cy="5250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0974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>
            <a:extLst>
              <a:ext uri="{FF2B5EF4-FFF2-40B4-BE49-F238E27FC236}">
                <a16:creationId xmlns:a16="http://schemas.microsoft.com/office/drawing/2014/main" id="{9A3B9BCB-745D-4C21-B86C-6FA3291E233F}"/>
              </a:ext>
            </a:extLst>
          </p:cNvPr>
          <p:cNvSpPr txBox="1">
            <a:spLocks/>
          </p:cNvSpPr>
          <p:nvPr/>
        </p:nvSpPr>
        <p:spPr>
          <a:xfrm>
            <a:off x="179514" y="399923"/>
            <a:ext cx="8640960" cy="5140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95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추천 알고리즘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1)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랜덤 포레스트 방식을 이용한 여행지 추천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 구현 설계</a:t>
            </a:r>
            <a:endParaRPr lang="ko-KR" altLang="en-US" dirty="0"/>
          </a:p>
        </p:txBody>
      </p:sp>
      <p:graphicFrame>
        <p:nvGraphicFramePr>
          <p:cNvPr id="5" name="다이어그램 4">
            <a:extLst>
              <a:ext uri="{FF2B5EF4-FFF2-40B4-BE49-F238E27FC236}">
                <a16:creationId xmlns:a16="http://schemas.microsoft.com/office/drawing/2014/main" id="{480EDE3C-4520-4A27-A265-5FC7AAABA93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38374717"/>
              </p:ext>
            </p:extLst>
          </p:nvPr>
        </p:nvGraphicFramePr>
        <p:xfrm>
          <a:off x="990639" y="1382110"/>
          <a:ext cx="7083972" cy="45637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C8F445D4-7E83-42BF-A125-DA2B16AA90E1}"/>
              </a:ext>
            </a:extLst>
          </p:cNvPr>
          <p:cNvSpPr/>
          <p:nvPr/>
        </p:nvSpPr>
        <p:spPr>
          <a:xfrm>
            <a:off x="3119277" y="1575147"/>
            <a:ext cx="4572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600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머신러닝에</a:t>
            </a:r>
            <a:r>
              <a:rPr lang="ko-KR" altLang="en-US" sz="1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적합하도록 </a:t>
            </a:r>
            <a:br>
              <a:rPr lang="en-US" altLang="ko-KR" sz="1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ko-KR" altLang="en-US" sz="1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수치형 데이터로 값을 </a:t>
            </a:r>
            <a:r>
              <a:rPr lang="ko-KR" altLang="en-US" sz="1600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전처리</a:t>
            </a:r>
            <a:endParaRPr lang="ko-KR" altLang="en-US" sz="16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550C407-0201-468F-A4D2-481DDD17E513}"/>
              </a:ext>
            </a:extLst>
          </p:cNvPr>
          <p:cNvSpPr/>
          <p:nvPr/>
        </p:nvSpPr>
        <p:spPr>
          <a:xfrm>
            <a:off x="936137" y="3807024"/>
            <a:ext cx="614783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dirty="0" err="1"/>
              <a:t>랜덤포레스트</a:t>
            </a:r>
            <a:r>
              <a:rPr lang="ko-KR" altLang="en-US" sz="1600" b="1" dirty="0"/>
              <a:t> 모델 생성과</a:t>
            </a:r>
            <a:endParaRPr lang="en-US" altLang="ko-KR" sz="1600" b="1" dirty="0"/>
          </a:p>
          <a:p>
            <a:r>
              <a:rPr lang="ko-KR" altLang="en-US" sz="1600" b="1" dirty="0" err="1"/>
              <a:t>하이퍼</a:t>
            </a:r>
            <a:r>
              <a:rPr lang="ko-KR" altLang="en-US" sz="1600" b="1" dirty="0"/>
              <a:t> 파라미터 생성</a:t>
            </a:r>
            <a:endParaRPr lang="en-US" altLang="ko-KR" sz="1600" b="1" dirty="0"/>
          </a:p>
          <a:p>
            <a:r>
              <a:rPr lang="en-US" altLang="ko-KR" sz="1600" b="1" dirty="0"/>
              <a:t>Python</a:t>
            </a:r>
            <a:r>
              <a:rPr lang="ko-KR" altLang="en-US" sz="1600" b="1" dirty="0"/>
              <a:t>의 </a:t>
            </a:r>
            <a:r>
              <a:rPr lang="en-US" altLang="ko-KR" sz="1600" b="1" dirty="0" err="1"/>
              <a:t>scikit</a:t>
            </a:r>
            <a:r>
              <a:rPr lang="en-US" altLang="ko-KR" sz="1600" b="1" dirty="0"/>
              <a:t>-learn </a:t>
            </a:r>
            <a:r>
              <a:rPr lang="ko-KR" altLang="en-US" sz="1600" b="1" dirty="0"/>
              <a:t>모듈에 있는 </a:t>
            </a:r>
            <a:r>
              <a:rPr lang="en-US" altLang="ko-KR" sz="1600" b="1" dirty="0" err="1"/>
              <a:t>RandomForestClassifier</a:t>
            </a:r>
            <a:r>
              <a:rPr lang="en-US" altLang="ko-KR" sz="1600" b="1" dirty="0"/>
              <a:t> Class </a:t>
            </a:r>
            <a:r>
              <a:rPr lang="ko-KR" altLang="en-US" sz="1600" b="1" dirty="0"/>
              <a:t>이용</a:t>
            </a:r>
            <a:r>
              <a:rPr lang="en-US" altLang="ko-KR" sz="1600" b="1" dirty="0"/>
              <a:t>.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17956A3-0F81-4F51-B812-7B0F54701E96}"/>
              </a:ext>
            </a:extLst>
          </p:cNvPr>
          <p:cNvSpPr/>
          <p:nvPr/>
        </p:nvSpPr>
        <p:spPr>
          <a:xfrm>
            <a:off x="2037945" y="5717308"/>
            <a:ext cx="492409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/>
              <a:t>모델을 </a:t>
            </a:r>
            <a:r>
              <a:rPr lang="en-US" altLang="ko-KR" b="1" dirty="0">
                <a:solidFill>
                  <a:srgbClr val="FF0000"/>
                </a:solidFill>
              </a:rPr>
              <a:t>Python</a:t>
            </a:r>
            <a:r>
              <a:rPr lang="ko-KR" altLang="en-US" b="1" dirty="0">
                <a:solidFill>
                  <a:srgbClr val="FF0000"/>
                </a:solidFill>
              </a:rPr>
              <a:t>의 </a:t>
            </a:r>
            <a:r>
              <a:rPr lang="en-US" altLang="ko-KR" b="1" dirty="0" err="1">
                <a:solidFill>
                  <a:srgbClr val="FF0000"/>
                </a:solidFill>
              </a:rPr>
              <a:t>joblib</a:t>
            </a:r>
            <a:r>
              <a:rPr lang="ko-KR" altLang="en-US" b="1" dirty="0">
                <a:solidFill>
                  <a:srgbClr val="FF0000"/>
                </a:solidFill>
              </a:rPr>
              <a:t>모듈을 이용</a:t>
            </a:r>
            <a:r>
              <a:rPr lang="ko-KR" altLang="en-US" b="1" dirty="0"/>
              <a:t>하여 </a:t>
            </a:r>
            <a:endParaRPr lang="en-US" altLang="ko-KR" b="1" dirty="0"/>
          </a:p>
          <a:p>
            <a:r>
              <a:rPr lang="en-US" altLang="ko-KR" b="1" dirty="0"/>
              <a:t>.</a:t>
            </a:r>
            <a:r>
              <a:rPr lang="en-US" altLang="ko-KR" b="1" dirty="0" err="1"/>
              <a:t>pkl</a:t>
            </a:r>
            <a:r>
              <a:rPr lang="ko-KR" altLang="en-US" b="1" dirty="0"/>
              <a:t>파일로 저장하여 사용자의 요청에 맞게 처리</a:t>
            </a:r>
          </a:p>
        </p:txBody>
      </p:sp>
    </p:spTree>
    <p:extLst>
      <p:ext uri="{BB962C8B-B14F-4D97-AF65-F5344CB8AC3E}">
        <p14:creationId xmlns:p14="http://schemas.microsoft.com/office/powerpoint/2010/main" val="23556819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1729F93-781F-4CD4-8C78-134B82EC35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190" y="499772"/>
            <a:ext cx="8640960" cy="514052"/>
          </a:xfrm>
        </p:spPr>
        <p:txBody>
          <a:bodyPr>
            <a:normAutofit fontScale="90000"/>
          </a:bodyPr>
          <a:lstStyle/>
          <a:p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추천 알고리즘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1)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랜덤 포레스트 방식을 이용한 여행지 추천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전처리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구현 </a:t>
            </a:r>
            <a:r>
              <a:rPr lang="en-US" altLang="ko-KR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Guidline</a:t>
            </a:r>
            <a:br>
              <a:rPr lang="ko-KR" altLang="en-US" dirty="0"/>
            </a:br>
            <a:endParaRPr lang="ko-KR" altLang="en-US" dirty="0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70DC35C5-B421-45FC-8236-D7072C7D45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850" y="1125538"/>
            <a:ext cx="8496300" cy="5448300"/>
          </a:xfrm>
        </p:spPr>
        <p:txBody>
          <a:bodyPr/>
          <a:lstStyle/>
          <a:p>
            <a:r>
              <a:rPr lang="ko-KR" altLang="en-US" dirty="0"/>
              <a:t>데이터 </a:t>
            </a:r>
            <a:r>
              <a:rPr lang="ko-KR" altLang="en-US" dirty="0" err="1"/>
              <a:t>전처리</a:t>
            </a:r>
            <a:endParaRPr lang="en-US" altLang="ko-KR" dirty="0"/>
          </a:p>
          <a:p>
            <a:pPr lvl="1"/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머신러닝에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적합하도록 수치형 데이터로 값을 변형한다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lvl="1"/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개년의 데이터를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merge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하여 하나의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Table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 만든다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b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-&gt; 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국민여행실태조사데이터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최종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.csv</a:t>
            </a:r>
          </a:p>
          <a:p>
            <a:pPr lvl="1"/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여행지역선정에 영향을 끼칠 것으로 생각되는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Feature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들을 선택한다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lvl="1"/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구현할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feature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선택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총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35 columns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중 다음과 같은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Feature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선택함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 : </a:t>
            </a:r>
            <a:b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당일치기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숙박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b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여행출발 월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여행하는 목적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(1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 고정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b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함께하는 일행 존재여부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함께 여행한 일행 수</a:t>
            </a:r>
            <a:b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동행한 사람과의 관계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(6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가지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b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총 지출비용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여행지에서의 활동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(20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가지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b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성별</a:t>
            </a:r>
            <a:b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연령</a:t>
            </a:r>
            <a:b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혼인여부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1"/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Target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시도군구코드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(6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자리 숫자로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encoding)</a:t>
            </a:r>
          </a:p>
        </p:txBody>
      </p:sp>
    </p:spTree>
    <p:extLst>
      <p:ext uri="{BB962C8B-B14F-4D97-AF65-F5344CB8AC3E}">
        <p14:creationId xmlns:p14="http://schemas.microsoft.com/office/powerpoint/2010/main" val="31511934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1729F93-781F-4CD4-8C78-134B82EC35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190" y="499772"/>
            <a:ext cx="8640960" cy="514052"/>
          </a:xfrm>
        </p:spPr>
        <p:txBody>
          <a:bodyPr>
            <a:normAutofit fontScale="90000"/>
          </a:bodyPr>
          <a:lstStyle/>
          <a:p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추천 알고리즘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1)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랜덤 포레스트 방식을 이용한 여행지 추천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학습구현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Guideline</a:t>
            </a:r>
            <a:br>
              <a:rPr lang="ko-KR" altLang="en-US" dirty="0"/>
            </a:br>
            <a:endParaRPr lang="ko-KR" altLang="en-US" dirty="0"/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03A9BD9F-9510-4B89-A1F4-BE02B00461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537" y="1510130"/>
            <a:ext cx="7557168" cy="4351338"/>
          </a:xfrm>
        </p:spPr>
        <p:txBody>
          <a:bodyPr/>
          <a:lstStyle/>
          <a:p>
            <a:r>
              <a:rPr lang="ko-KR" altLang="en-US" dirty="0" err="1"/>
              <a:t>랜덤포레스트</a:t>
            </a:r>
            <a:r>
              <a:rPr lang="ko-KR" altLang="en-US" dirty="0"/>
              <a:t> 모델 학습</a:t>
            </a:r>
            <a:endParaRPr lang="en-US" altLang="ko-KR" dirty="0"/>
          </a:p>
          <a:p>
            <a:pPr lvl="1"/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전처리가 끝난 데이터를 학습용 데이터와 검증용 데이터로 나눠 구분한다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b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457200" lvl="1" indent="0">
              <a:buNone/>
            </a:pP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457200" lvl="1" indent="0">
              <a:buNone/>
            </a:pP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생성된 </a:t>
            </a:r>
            <a:r>
              <a:rPr lang="en-US" altLang="ko-KR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RandomForestClassifier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객체를 학습용 데이터를 이용해 학습시킨다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b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457200" lvl="1" indent="0">
              <a:buNone/>
            </a:pP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1"/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검증용 데이터를 이용해 결과를 예측하고 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실제값과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비교하여 모델을 평가한다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</a:p>
          <a:p>
            <a:pPr lvl="1"/>
            <a:r>
              <a:rPr lang="ko-KR" altLang="en-US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개발자는 아래 수식 값을 이용하여 </a:t>
            </a:r>
            <a:r>
              <a:rPr lang="ko-KR" altLang="en-US" dirty="0" err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하이퍼</a:t>
            </a:r>
            <a:r>
              <a:rPr lang="ko-KR" altLang="en-US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파라미터가 최적화 되도록 조정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한다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endParaRPr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548D949-D511-4596-9ABF-7319BE079B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467" y="2433127"/>
            <a:ext cx="8179129" cy="23311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031D6C82-BF8B-49F1-872D-A7760C8423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467" y="3589233"/>
            <a:ext cx="2648970" cy="23311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905047B0-C939-4D75-BEBD-4E0ACB26D0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6102" y="4828877"/>
            <a:ext cx="3216922" cy="23311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217A758A-8348-41AF-9D77-B6A2C2F4E5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6102" y="5106850"/>
            <a:ext cx="4395737" cy="482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686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추천 알고리즘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2)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협업 필터링을 이용한 여행 스타일별 게시물추천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이론적 개요</a:t>
            </a: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120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23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356F70-DAFC-4EB3-9A64-AE75E0CDE1B3}"/>
              </a:ext>
            </a:extLst>
          </p:cNvPr>
          <p:cNvSpPr txBox="1"/>
          <p:nvPr/>
        </p:nvSpPr>
        <p:spPr>
          <a:xfrm>
            <a:off x="538798" y="1099993"/>
            <a:ext cx="3365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카테고리별 가중치 재조정 수식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8D57F6-3B18-4BA1-BB8F-C5A34AD3D1A7}"/>
              </a:ext>
            </a:extLst>
          </p:cNvPr>
          <p:cNvSpPr txBox="1"/>
          <p:nvPr/>
        </p:nvSpPr>
        <p:spPr>
          <a:xfrm>
            <a:off x="624557" y="1706117"/>
            <a:ext cx="7872554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추천 시스템의 추천 기법은 주로 두 단계를 거쳐 이루어진다</a:t>
            </a:r>
            <a:r>
              <a:rPr lang="en-US" altLang="ko-KR" sz="13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135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사용자 기반 협업 필터링 기법</a:t>
            </a:r>
            <a:r>
              <a:rPr lang="ko-KR" altLang="en-US" sz="13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경우</a:t>
            </a:r>
            <a:r>
              <a:rPr lang="en-US" altLang="ko-KR" sz="13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</a:p>
          <a:p>
            <a:pPr marL="257175" indent="-257175">
              <a:buAutoNum type="arabicParenBoth"/>
            </a:pPr>
            <a:r>
              <a:rPr lang="ko-KR" altLang="en-US" sz="13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유사한 사용자를 찾기 위해 유사도</a:t>
            </a:r>
            <a:r>
              <a:rPr lang="en-US" altLang="ko-KR" sz="13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(Similarity)</a:t>
            </a:r>
            <a:r>
              <a:rPr lang="ko-KR" altLang="en-US" sz="13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계산한 뒤</a:t>
            </a:r>
            <a:r>
              <a:rPr lang="en-US" altLang="ko-KR" sz="13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</a:p>
          <a:p>
            <a:pPr marL="257175" indent="-257175">
              <a:buAutoNum type="arabicParenBoth"/>
            </a:pPr>
            <a:r>
              <a:rPr lang="ko-KR" altLang="en-US" sz="13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유사도를 기반으로 유사 사용자의 평점을 이용하여 해당 사용자의 평점을 예측한다</a:t>
            </a:r>
            <a:r>
              <a:rPr lang="en-US" altLang="ko-KR" sz="13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r>
              <a:rPr lang="ko-KR" altLang="en-US" sz="13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 단계 중 </a:t>
            </a:r>
            <a:r>
              <a:rPr lang="ko-KR" altLang="en-US" sz="135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해당 사용자의 평점을 예측</a:t>
            </a:r>
            <a:r>
              <a:rPr lang="ko-KR" altLang="en-US" sz="13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하기 위해 사용되는 기법이 가중치 재조정 기법이다</a:t>
            </a:r>
            <a:r>
              <a:rPr lang="en-US" altLang="ko-KR" sz="13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r>
              <a:rPr lang="ko-KR" altLang="en-US" sz="13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이를 식으로 나타내면 다음과 같다</a:t>
            </a:r>
            <a:r>
              <a:rPr lang="en-US" altLang="ko-KR" sz="13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endParaRPr lang="ko-KR" altLang="en-US" sz="135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525D448-BEF7-4E08-B2D4-634C622CC0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6642" y="3419996"/>
            <a:ext cx="4884932" cy="80235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FD228A9-D82C-45BF-8B0F-F3B495FADF3E}"/>
                  </a:ext>
                </a:extLst>
              </p:cNvPr>
              <p:cNvSpPr txBox="1"/>
              <p:nvPr/>
            </p:nvSpPr>
            <p:spPr>
              <a:xfrm>
                <a:off x="1117336" y="4834677"/>
                <a:ext cx="7040279" cy="11310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350" dirty="0" err="1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Pred</a:t>
                </a:r>
                <a:r>
                  <a:rPr lang="en-US" altLang="ko-KR" sz="135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(</a:t>
                </a:r>
                <a:r>
                  <a:rPr lang="en-US" altLang="ko-KR" sz="1350" dirty="0" err="1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a,i</a:t>
                </a:r>
                <a:r>
                  <a:rPr lang="en-US" altLang="ko-KR" sz="135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)</a:t>
                </a:r>
                <a:r>
                  <a:rPr lang="ko-KR" altLang="en-US" sz="135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는 아이템 </a:t>
                </a:r>
                <a:r>
                  <a:rPr lang="en-US" altLang="ko-KR" sz="1350" dirty="0" err="1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i</a:t>
                </a:r>
                <a:r>
                  <a:rPr lang="ko-KR" altLang="en-US" sz="135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에 대한 사용자 </a:t>
                </a:r>
                <a:r>
                  <a:rPr lang="en-US" altLang="ko-KR" sz="135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a</a:t>
                </a:r>
                <a:r>
                  <a:rPr lang="ko-KR" altLang="en-US" sz="135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의 예측 평점을 나타낸다</a:t>
                </a:r>
                <a:r>
                  <a:rPr lang="en-US" altLang="ko-KR" sz="135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.</a:t>
                </a:r>
                <a:br>
                  <a:rPr lang="en-US" altLang="ko-KR" sz="135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</a:br>
                <a:r>
                  <a:rPr lang="en-US" altLang="ko-KR" sz="135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N</a:t>
                </a:r>
                <a:r>
                  <a:rPr lang="ko-KR" altLang="en-US" sz="135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은 사용자 </a:t>
                </a:r>
                <a:r>
                  <a:rPr lang="en-US" altLang="ko-KR" sz="135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a</a:t>
                </a:r>
                <a:r>
                  <a:rPr lang="ko-KR" altLang="en-US" sz="135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와 비슷한 선호도를 나타내는 사용자 그룹을 의미하여</a:t>
                </a:r>
                <a:r>
                  <a:rPr lang="en-US" altLang="ko-KR" sz="135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, </a:t>
                </a:r>
              </a:p>
              <a:p>
                <a:r>
                  <a:rPr lang="en-US" altLang="ko-KR" sz="135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sim(</a:t>
                </a:r>
                <a:r>
                  <a:rPr lang="en-US" altLang="ko-KR" sz="1350" dirty="0" err="1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a,b</a:t>
                </a:r>
                <a:r>
                  <a:rPr lang="en-US" altLang="ko-KR" sz="135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)</a:t>
                </a:r>
                <a:r>
                  <a:rPr lang="ko-KR" altLang="en-US" sz="135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는 사용자 </a:t>
                </a:r>
                <a:r>
                  <a:rPr lang="en-US" altLang="ko-KR" sz="135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a</a:t>
                </a:r>
                <a:r>
                  <a:rPr lang="ko-KR" altLang="en-US" sz="135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와</a:t>
                </a:r>
                <a:r>
                  <a:rPr lang="en-US" altLang="ko-KR" sz="135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b</a:t>
                </a:r>
                <a:r>
                  <a:rPr lang="ko-KR" altLang="en-US" sz="135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간의 유사도를 나타낸다</a:t>
                </a:r>
                <a:r>
                  <a:rPr lang="en-US" altLang="ko-KR" sz="135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.</a:t>
                </a:r>
              </a:p>
              <a:p>
                <a:r>
                  <a:rPr lang="en-US" altLang="ko-KR" sz="135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ko-KR" altLang="ko-KR" sz="1350" i="1">
                            <a:latin typeface="Cambria Math" panose="02040503050406030204" pitchFamily="18" charset="0"/>
                            <a:ea typeface="나눔바른고딕" panose="020B0603020101020101" pitchFamily="50" charset="-127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ko-KR" altLang="ko-KR" sz="1350" i="1">
                                <a:latin typeface="Cambria Math" panose="02040503050406030204" pitchFamily="18" charset="0"/>
                                <a:ea typeface="나눔바른고딕" panose="020B0603020101020101" pitchFamily="50" charset="-127"/>
                              </a:rPr>
                            </m:ctrlPr>
                          </m:sSubPr>
                          <m:e>
                            <m:r>
                              <a:rPr lang="en-US" altLang="ko-KR" sz="1350">
                                <a:latin typeface="Cambria Math" panose="02040503050406030204" pitchFamily="18" charset="0"/>
                                <a:ea typeface="나눔바른고딕" panose="020B0603020101020101" pitchFamily="50" charset="-127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ko-KR" sz="1350">
                                <a:latin typeface="Cambria Math" panose="02040503050406030204" pitchFamily="18" charset="0"/>
                                <a:ea typeface="나눔바른고딕" panose="020B0603020101020101" pitchFamily="50" charset="-127"/>
                              </a:rPr>
                              <m:t>𝑎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altLang="ko-KR" sz="135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</a:t>
                </a:r>
                <a:r>
                  <a:rPr lang="ko-KR" altLang="en-US" sz="135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와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ko-KR" altLang="ko-KR" sz="1350" i="1">
                            <a:latin typeface="Cambria Math" panose="02040503050406030204" pitchFamily="18" charset="0"/>
                            <a:ea typeface="나눔바른고딕" panose="020B0603020101020101" pitchFamily="50" charset="-127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ko-KR" altLang="ko-KR" sz="1350" i="1">
                                <a:latin typeface="Cambria Math" panose="02040503050406030204" pitchFamily="18" charset="0"/>
                                <a:ea typeface="나눔바른고딕" panose="020B0603020101020101" pitchFamily="50" charset="-127"/>
                              </a:rPr>
                            </m:ctrlPr>
                          </m:sSubPr>
                          <m:e>
                            <m:r>
                              <a:rPr lang="en-US" altLang="ko-KR" sz="1350">
                                <a:latin typeface="Cambria Math" panose="02040503050406030204" pitchFamily="18" charset="0"/>
                                <a:ea typeface="나눔바른고딕" panose="020B0603020101020101" pitchFamily="50" charset="-127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ko-KR" sz="1350">
                                <a:latin typeface="Cambria Math" panose="02040503050406030204" pitchFamily="18" charset="0"/>
                                <a:ea typeface="나눔바른고딕" panose="020B0603020101020101" pitchFamily="50" charset="-127"/>
                              </a:rPr>
                              <m:t>𝑏</m:t>
                            </m:r>
                          </m:sub>
                        </m:sSub>
                      </m:e>
                    </m:acc>
                  </m:oMath>
                </a14:m>
                <a:r>
                  <a:rPr lang="ko-KR" altLang="en-US" sz="135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는 각각 가중치를 적용하기 전 사용자 </a:t>
                </a:r>
                <a:r>
                  <a:rPr lang="en-US" altLang="ko-KR" sz="135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a</a:t>
                </a:r>
                <a:r>
                  <a:rPr lang="ko-KR" altLang="en-US" sz="135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와 </a:t>
                </a:r>
                <a:r>
                  <a:rPr lang="en-US" altLang="ko-KR" sz="135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b</a:t>
                </a:r>
                <a:r>
                  <a:rPr lang="ko-KR" altLang="en-US" sz="135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에 의해 주어진 실제 평점의 평균을 나타낸다</a:t>
                </a:r>
                <a:r>
                  <a:rPr lang="en-US" altLang="ko-KR" sz="135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.</a:t>
                </a:r>
                <a:endParaRPr lang="ko-KR" altLang="ko-KR" sz="1350" dirty="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endParaRPr lang="ko-KR" altLang="en-US" sz="135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FD228A9-D82C-45BF-8B0F-F3B495FADF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7336" y="4834677"/>
                <a:ext cx="7040279" cy="1131079"/>
              </a:xfrm>
              <a:prstGeom prst="rect">
                <a:avLst/>
              </a:prstGeom>
              <a:blipFill>
                <a:blip r:embed="rId3"/>
                <a:stretch>
                  <a:fillRect l="-173" t="-107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424067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추천 알고리즘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2)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협업 필터링을 이용한 여행 스타일별 게시물추천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구현 이론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설계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6813E22-B141-42F6-8372-E87E3EF0FE74}"/>
                  </a:ext>
                </a:extLst>
              </p:cNvPr>
              <p:cNvSpPr txBox="1"/>
              <p:nvPr/>
            </p:nvSpPr>
            <p:spPr>
              <a:xfrm>
                <a:off x="631665" y="1622593"/>
                <a:ext cx="8338913" cy="10185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dirty="0"/>
                  <a:t>1 ) </a:t>
                </a:r>
                <a:r>
                  <a:rPr lang="ko-KR" altLang="en-US" sz="1000" dirty="0"/>
                  <a:t>사용자는 자신이 원하는 여행 스타일</a:t>
                </a:r>
                <a:r>
                  <a:rPr lang="en-US" altLang="ko-KR" sz="1000" dirty="0"/>
                  <a:t>(</a:t>
                </a:r>
                <a:r>
                  <a:rPr lang="ko-KR" altLang="en-US" sz="1000" dirty="0"/>
                  <a:t>현재 </a:t>
                </a:r>
                <a:r>
                  <a:rPr lang="en-US" altLang="ko-KR" sz="1000" dirty="0"/>
                  <a:t>4</a:t>
                </a:r>
                <a:r>
                  <a:rPr lang="ko-KR" altLang="en-US" sz="1000" dirty="0"/>
                  <a:t>개 설정</a:t>
                </a:r>
                <a:r>
                  <a:rPr lang="en-US" altLang="ko-KR" sz="1000" dirty="0"/>
                  <a:t>- </a:t>
                </a:r>
                <a:r>
                  <a:rPr lang="ko-KR" altLang="en-US" sz="1000" dirty="0"/>
                  <a:t>자연</a:t>
                </a:r>
                <a:r>
                  <a:rPr lang="en-US" altLang="ko-KR" sz="1000" dirty="0"/>
                  <a:t>, </a:t>
                </a:r>
                <a:r>
                  <a:rPr lang="ko-KR" altLang="en-US" sz="1000" dirty="0"/>
                  <a:t>문화</a:t>
                </a:r>
                <a:r>
                  <a:rPr lang="en-US" altLang="ko-KR" sz="1000" dirty="0"/>
                  <a:t>, </a:t>
                </a:r>
                <a:r>
                  <a:rPr lang="ko-KR" altLang="en-US" sz="1000" dirty="0"/>
                  <a:t>가족</a:t>
                </a:r>
                <a:r>
                  <a:rPr lang="en-US" altLang="ko-KR" sz="1000" dirty="0"/>
                  <a:t>, </a:t>
                </a:r>
                <a:r>
                  <a:rPr lang="ko-KR" altLang="en-US" sz="1000" dirty="0"/>
                  <a:t>활동적인</a:t>
                </a:r>
                <a:r>
                  <a:rPr lang="en-US" altLang="ko-KR" sz="1000" dirty="0"/>
                  <a:t>)</a:t>
                </a:r>
                <a:r>
                  <a:rPr lang="ko-KR" altLang="en-US" sz="1000" dirty="0"/>
                  <a:t>을 직접 선택하고 이에 따라 사용자는 해당 군집에 속하게 된다</a:t>
                </a:r>
                <a:r>
                  <a:rPr lang="en-US" altLang="ko-KR" sz="1000" dirty="0"/>
                  <a:t>. </a:t>
                </a:r>
                <a:br>
                  <a:rPr lang="en-US" altLang="ko-KR" sz="1000" dirty="0"/>
                </a:br>
                <a:r>
                  <a:rPr lang="en-US" altLang="ko-KR" sz="1000" dirty="0"/>
                  <a:t>2 ) </a:t>
                </a:r>
                <a:r>
                  <a:rPr lang="ko-KR" altLang="en-US" sz="1000" dirty="0"/>
                  <a:t>같은 여행 스타일에 속하는 사용자들은 유사한 선호를 가진다고 가정하고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1000">
                        <a:latin typeface="Cambria Math" panose="02040503050406030204" pitchFamily="18" charset="0"/>
                      </a:rPr>
                      <m:t>sim</m:t>
                    </m:r>
                    <m:r>
                      <a:rPr lang="en-US" altLang="ko-KR" sz="100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ko-KR" sz="100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altLang="ko-KR" sz="100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altLang="ko-KR" sz="1000"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 altLang="ko-KR" sz="1000">
                        <a:latin typeface="Cambria Math" panose="02040503050406030204" pitchFamily="18" charset="0"/>
                      </a:rPr>
                      <m:t>)</m:t>
                    </m:r>
                    <m:r>
                      <a:rPr lang="ko-KR" altLang="en-US" sz="1000" i="1">
                        <a:latin typeface="Cambria Math" panose="02040503050406030204" pitchFamily="18" charset="0"/>
                      </a:rPr>
                      <m:t>값</m:t>
                    </m:r>
                  </m:oMath>
                </a14:m>
                <a:r>
                  <a:rPr lang="ko-KR" altLang="en-US" sz="1000" dirty="0"/>
                  <a:t>을 </a:t>
                </a:r>
                <a:r>
                  <a:rPr lang="en-US" altLang="ko-KR" sz="1000" dirty="0"/>
                  <a:t>1</a:t>
                </a:r>
                <a:r>
                  <a:rPr lang="ko-KR" altLang="en-US" sz="1000" dirty="0"/>
                  <a:t>로 설정한다</a:t>
                </a:r>
                <a:r>
                  <a:rPr lang="en-US" altLang="ko-KR" sz="1000" dirty="0"/>
                  <a:t>.</a:t>
                </a:r>
              </a:p>
              <a:p>
                <a:r>
                  <a:rPr lang="en-US" altLang="ko-KR" sz="1050" dirty="0"/>
                  <a:t>3) </a:t>
                </a:r>
                <a:r>
                  <a:rPr lang="ko-KR" altLang="en-US" sz="1000" dirty="0"/>
                  <a:t>여행 게시물의 경우 게시물의 성격</a:t>
                </a:r>
                <a:r>
                  <a:rPr lang="en-US" altLang="ko-KR" sz="1000" dirty="0"/>
                  <a:t>(</a:t>
                </a:r>
                <a:r>
                  <a:rPr lang="ko-KR" altLang="en-US" sz="1000" dirty="0"/>
                  <a:t>예</a:t>
                </a:r>
                <a:r>
                  <a:rPr lang="en-US" altLang="ko-KR" sz="1000" dirty="0"/>
                  <a:t>: </a:t>
                </a:r>
                <a:r>
                  <a:rPr lang="ko-KR" altLang="en-US" sz="1000" dirty="0"/>
                  <a:t>스포츠</a:t>
                </a:r>
                <a:r>
                  <a:rPr lang="en-US" altLang="ko-KR" sz="1000" dirty="0"/>
                  <a:t>, </a:t>
                </a:r>
                <a:r>
                  <a:rPr lang="ko-KR" altLang="en-US" sz="1000" dirty="0"/>
                  <a:t>자연관광지</a:t>
                </a:r>
                <a:r>
                  <a:rPr lang="en-US" altLang="ko-KR" sz="1000" dirty="0"/>
                  <a:t>)</a:t>
                </a:r>
                <a:r>
                  <a:rPr lang="ko-KR" altLang="en-US" sz="1000" dirty="0"/>
                  <a:t>에 따라 카테고리로 분류된다</a:t>
                </a:r>
                <a:r>
                  <a:rPr lang="en-US" altLang="ko-KR" sz="1000" dirty="0"/>
                  <a:t>.</a:t>
                </a:r>
                <a:r>
                  <a:rPr lang="ko-KR" altLang="en-US" sz="1000" dirty="0"/>
                  <a:t> </a:t>
                </a:r>
                <a:endParaRPr lang="en-US" altLang="ko-KR" sz="1000" dirty="0"/>
              </a:p>
              <a:p>
                <a:r>
                  <a:rPr lang="en-US" altLang="ko-KR" sz="1000" dirty="0"/>
                  <a:t>4) </a:t>
                </a:r>
                <a:r>
                  <a:rPr lang="ko-KR" altLang="en-US" sz="1000" dirty="0"/>
                  <a:t>사용자에게 추천되는 게시물의 비중을 달리 하기 위해  여행 스타일별로 </a:t>
                </a:r>
                <a:r>
                  <a:rPr lang="en-US" altLang="ko-KR" sz="1000" dirty="0"/>
                  <a:t>10</a:t>
                </a:r>
                <a:r>
                  <a:rPr lang="ko-KR" altLang="en-US" sz="1000" dirty="0"/>
                  <a:t>가지의 카테고리의 가중치를 설정한다</a:t>
                </a:r>
                <a:r>
                  <a:rPr lang="en-US" altLang="ko-KR" sz="1000" dirty="0"/>
                  <a:t>. </a:t>
                </a:r>
              </a:p>
              <a:p>
                <a:r>
                  <a:rPr lang="en-US" altLang="ko-KR" sz="1000" dirty="0"/>
                  <a:t>5) </a:t>
                </a:r>
                <a:r>
                  <a:rPr lang="ko-KR" altLang="en-US" sz="1000" dirty="0"/>
                  <a:t>사용자의 카테고리별 평점은 사용자의 총 좋아요 수에 대한 해당 카테고리 좋아요 수의 비율로 계산한다</a:t>
                </a:r>
                <a:r>
                  <a:rPr lang="en-US" altLang="ko-KR" sz="1000" dirty="0"/>
                  <a:t>. </a:t>
                </a:r>
              </a:p>
              <a:p>
                <a:endParaRPr lang="en-US" altLang="ko-KR" sz="100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6813E22-B141-42F6-8372-E87E3EF0FE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665" y="1622593"/>
                <a:ext cx="8338913" cy="101854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5CD9BA75-84D0-44E9-8826-0731354ED7F7}"/>
              </a:ext>
            </a:extLst>
          </p:cNvPr>
          <p:cNvSpPr txBox="1"/>
          <p:nvPr/>
        </p:nvSpPr>
        <p:spPr>
          <a:xfrm>
            <a:off x="395358" y="1061993"/>
            <a:ext cx="67516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ko-KR" altLang="en-US" sz="1400" dirty="0"/>
              <a:t>여행 스타일별</a:t>
            </a:r>
            <a:r>
              <a:rPr lang="en-US" altLang="ko-KR" sz="1400" dirty="0"/>
              <a:t> </a:t>
            </a:r>
            <a:r>
              <a:rPr lang="ko-KR" altLang="en-US" sz="1400" dirty="0"/>
              <a:t>카테고리별 가중치 조정 수식</a:t>
            </a:r>
            <a:r>
              <a:rPr lang="en-US" altLang="ko-KR" sz="1400" dirty="0"/>
              <a:t>(</a:t>
            </a:r>
            <a:r>
              <a:rPr lang="ko-KR" altLang="en-US" sz="1400" dirty="0"/>
              <a:t>협업 필터링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5B6E278-5EFF-4229-B613-D7E1A9CF05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7063" y="3166241"/>
            <a:ext cx="4629873" cy="216795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E7415F3-9566-4EDA-AC91-AC303CFD4FE2}"/>
              </a:ext>
            </a:extLst>
          </p:cNvPr>
          <p:cNvSpPr txBox="1"/>
          <p:nvPr/>
        </p:nvSpPr>
        <p:spPr>
          <a:xfrm>
            <a:off x="721179" y="5384069"/>
            <a:ext cx="8640960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50" dirty="0"/>
              <a:t>따라서 </a:t>
            </a:r>
            <a:r>
              <a:rPr lang="ko-KR" altLang="en-US" sz="1350" dirty="0" err="1"/>
              <a:t>퍼스널리티</a:t>
            </a:r>
            <a:r>
              <a:rPr lang="ko-KR" altLang="en-US" sz="1350" dirty="0"/>
              <a:t> </a:t>
            </a:r>
            <a:r>
              <a:rPr lang="en-US" altLang="ko-KR" sz="1350" dirty="0"/>
              <a:t>b</a:t>
            </a:r>
            <a:r>
              <a:rPr lang="ko-KR" altLang="en-US" sz="1350" dirty="0"/>
              <a:t>에 속하는 사용자 </a:t>
            </a:r>
            <a:r>
              <a:rPr lang="en-US" altLang="ko-KR" sz="1350" dirty="0"/>
              <a:t>a</a:t>
            </a:r>
            <a:r>
              <a:rPr lang="ko-KR" altLang="en-US" sz="1350" dirty="0"/>
              <a:t>의 카테고리 </a:t>
            </a:r>
            <a:r>
              <a:rPr lang="en-US" altLang="ko-KR" sz="1350" dirty="0" err="1"/>
              <a:t>i</a:t>
            </a:r>
            <a:r>
              <a:rPr lang="ko-KR" altLang="en-US" sz="1350" dirty="0"/>
              <a:t>에 대한 각 카테고리의 가중치는</a:t>
            </a:r>
            <a:br>
              <a:rPr lang="en-US" altLang="ko-KR" sz="1350" dirty="0"/>
            </a:br>
            <a:r>
              <a:rPr lang="en-US" altLang="ko-KR" sz="1350" dirty="0"/>
              <a:t>ratio</a:t>
            </a:r>
            <a:r>
              <a:rPr lang="ko-KR" altLang="en-US" sz="1350" dirty="0"/>
              <a:t> </a:t>
            </a:r>
            <a:r>
              <a:rPr lang="en-US" altLang="ko-KR" sz="1350" dirty="0"/>
              <a:t>=(Double) </a:t>
            </a:r>
            <a:r>
              <a:rPr lang="en-US" altLang="ko-KR" sz="1350" dirty="0" err="1"/>
              <a:t>pred</a:t>
            </a:r>
            <a:r>
              <a:rPr lang="en-US" altLang="ko-KR" sz="1350" dirty="0"/>
              <a:t>(a,</a:t>
            </a:r>
            <a:r>
              <a:rPr lang="ko-KR" altLang="en-US" sz="1350" dirty="0"/>
              <a:t> </a:t>
            </a:r>
            <a:r>
              <a:rPr lang="en-US" altLang="ko-KR" sz="1350" dirty="0" err="1"/>
              <a:t>i</a:t>
            </a:r>
            <a:r>
              <a:rPr lang="en-US" altLang="ko-KR" sz="1350" dirty="0"/>
              <a:t>)</a:t>
            </a:r>
            <a:r>
              <a:rPr lang="ko-KR" altLang="en-US" sz="1350" dirty="0"/>
              <a:t>로 구해지게 된다</a:t>
            </a:r>
            <a:r>
              <a:rPr lang="en-US" altLang="ko-KR" sz="1350" dirty="0"/>
              <a:t>. (</a:t>
            </a:r>
            <a:r>
              <a:rPr lang="ko-KR" altLang="en-US" sz="1350" dirty="0"/>
              <a:t>소수점 </a:t>
            </a:r>
            <a:r>
              <a:rPr lang="en-US" altLang="ko-KR" sz="1350" dirty="0"/>
              <a:t>3</a:t>
            </a:r>
            <a:r>
              <a:rPr lang="ko-KR" altLang="en-US" sz="1350" dirty="0" err="1"/>
              <a:t>째자리에서</a:t>
            </a:r>
            <a:r>
              <a:rPr lang="ko-KR" altLang="en-US" sz="1350" dirty="0"/>
              <a:t> 반올림</a:t>
            </a:r>
            <a:r>
              <a:rPr lang="en-US" altLang="ko-KR" sz="1350" dirty="0"/>
              <a:t>)</a:t>
            </a:r>
          </a:p>
          <a:p>
            <a:r>
              <a:rPr lang="ko-KR" altLang="en-US" sz="1350" dirty="0"/>
              <a:t>이렇게 구한 평점은 추천 모델의 가중치가 된다</a:t>
            </a:r>
            <a:r>
              <a:rPr lang="en-US" altLang="ko-KR" sz="1350" dirty="0"/>
              <a:t>.</a:t>
            </a:r>
            <a:r>
              <a:rPr lang="ko-KR" altLang="en-US" sz="1350" dirty="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7660F0-3E39-4071-80D3-DC5661C8CE1E}"/>
              </a:ext>
            </a:extLst>
          </p:cNvPr>
          <p:cNvSpPr txBox="1"/>
          <p:nvPr/>
        </p:nvSpPr>
        <p:spPr>
          <a:xfrm>
            <a:off x="432144" y="2641142"/>
            <a:ext cx="864096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350" dirty="0"/>
              <a:t>구현해야 할 수식 </a:t>
            </a:r>
            <a:endParaRPr lang="en-US" altLang="ko-KR" sz="1350" dirty="0"/>
          </a:p>
        </p:txBody>
      </p:sp>
    </p:spTree>
    <p:extLst>
      <p:ext uri="{BB962C8B-B14F-4D97-AF65-F5344CB8AC3E}">
        <p14:creationId xmlns:p14="http://schemas.microsoft.com/office/powerpoint/2010/main" val="23723307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추천 알고리즘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2)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협업 필터링을 이용한 여행 스타일별 게시물추천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구현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Guideline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774143A6-8D8F-411C-94DE-A7D9815743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850" y="1125538"/>
            <a:ext cx="8496300" cy="5448300"/>
          </a:xfrm>
        </p:spPr>
        <p:txBody>
          <a:bodyPr/>
          <a:lstStyle/>
          <a:p>
            <a:r>
              <a:rPr lang="ko-KR" altLang="en-US" dirty="0"/>
              <a:t>아이템 전체 조회 </a:t>
            </a:r>
            <a:endParaRPr lang="en-US" altLang="ko-KR" dirty="0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5CDD971D-8A50-4BE2-B52A-9948E67DFB78}"/>
              </a:ext>
            </a:extLst>
          </p:cNvPr>
          <p:cNvSpPr/>
          <p:nvPr/>
        </p:nvSpPr>
        <p:spPr>
          <a:xfrm>
            <a:off x="323850" y="2741752"/>
            <a:ext cx="8383236" cy="315074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E1827E-7CCC-4EB3-AD6C-46B7781E875C}"/>
              </a:ext>
            </a:extLst>
          </p:cNvPr>
          <p:cNvSpPr txBox="1"/>
          <p:nvPr/>
        </p:nvSpPr>
        <p:spPr>
          <a:xfrm>
            <a:off x="4009747" y="2821916"/>
            <a:ext cx="11245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게시물</a:t>
            </a:r>
            <a:r>
              <a:rPr lang="en-US" altLang="ko-KR" dirty="0"/>
              <a:t>100</a:t>
            </a:r>
            <a:r>
              <a:rPr lang="ko-KR" altLang="en-US" dirty="0"/>
              <a:t>개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EFFB143C-4E9E-479E-A286-3F40E14F5800}"/>
              </a:ext>
            </a:extLst>
          </p:cNvPr>
          <p:cNvSpPr/>
          <p:nvPr/>
        </p:nvSpPr>
        <p:spPr>
          <a:xfrm>
            <a:off x="1115583" y="3682010"/>
            <a:ext cx="3456417" cy="156829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F9D3E9E8-CF6C-4B00-9DAA-B1F234B97035}"/>
              </a:ext>
            </a:extLst>
          </p:cNvPr>
          <p:cNvSpPr/>
          <p:nvPr/>
        </p:nvSpPr>
        <p:spPr>
          <a:xfrm>
            <a:off x="4628531" y="3682009"/>
            <a:ext cx="3456417" cy="156829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2BD5690-E869-48C4-A41C-FE2C0B2FE35A}"/>
              </a:ext>
            </a:extLst>
          </p:cNvPr>
          <p:cNvSpPr txBox="1"/>
          <p:nvPr/>
        </p:nvSpPr>
        <p:spPr>
          <a:xfrm>
            <a:off x="1611229" y="3717082"/>
            <a:ext cx="2465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좋아요 받은 게시물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30E63E4-4304-4B98-99AE-84332EF5B15D}"/>
              </a:ext>
            </a:extLst>
          </p:cNvPr>
          <p:cNvSpPr txBox="1"/>
          <p:nvPr/>
        </p:nvSpPr>
        <p:spPr>
          <a:xfrm>
            <a:off x="4848088" y="3738221"/>
            <a:ext cx="3017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좋아요 받지 못한 게시물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8DC6208-0B6C-48A9-8F04-D8E84277A13E}"/>
              </a:ext>
            </a:extLst>
          </p:cNvPr>
          <p:cNvSpPr txBox="1"/>
          <p:nvPr/>
        </p:nvSpPr>
        <p:spPr>
          <a:xfrm>
            <a:off x="1048976" y="4232601"/>
            <a:ext cx="358963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1</a:t>
            </a:r>
            <a:r>
              <a:rPr lang="ko-KR" altLang="en-US" sz="1400" dirty="0"/>
              <a:t>차 정렬 </a:t>
            </a:r>
            <a:r>
              <a:rPr lang="en-US" altLang="ko-KR" sz="1400" dirty="0"/>
              <a:t>: </a:t>
            </a:r>
            <a:r>
              <a:rPr lang="ko-KR" altLang="en-US" sz="1400" dirty="0"/>
              <a:t>카테고리 반영 비율 순서</a:t>
            </a:r>
            <a:endParaRPr lang="en-US" altLang="ko-KR" sz="1400" dirty="0"/>
          </a:p>
          <a:p>
            <a:pPr algn="ctr"/>
            <a:r>
              <a:rPr lang="en-US" altLang="ko-KR" sz="1400" dirty="0"/>
              <a:t>2</a:t>
            </a:r>
            <a:r>
              <a:rPr lang="ko-KR" altLang="en-US" sz="1400" dirty="0"/>
              <a:t>차 정렬 </a:t>
            </a:r>
            <a:r>
              <a:rPr lang="en-US" altLang="ko-KR" sz="1400" dirty="0"/>
              <a:t>: </a:t>
            </a:r>
            <a:r>
              <a:rPr lang="ko-KR" altLang="en-US" sz="1400" dirty="0"/>
              <a:t>같은 카테고리 내에서는</a:t>
            </a:r>
            <a:endParaRPr lang="en-US" altLang="ko-KR" sz="1400" dirty="0"/>
          </a:p>
          <a:p>
            <a:pPr algn="ctr"/>
            <a:r>
              <a:rPr lang="ko-KR" altLang="en-US" sz="1400" dirty="0"/>
              <a:t> 좋아요 순서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8C26797-E9EE-4F02-B7F0-BA405B15D7AE}"/>
              </a:ext>
            </a:extLst>
          </p:cNvPr>
          <p:cNvSpPr txBox="1"/>
          <p:nvPr/>
        </p:nvSpPr>
        <p:spPr>
          <a:xfrm>
            <a:off x="4561924" y="4232601"/>
            <a:ext cx="35896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1</a:t>
            </a:r>
            <a:r>
              <a:rPr lang="ko-KR" altLang="en-US" sz="1400" dirty="0"/>
              <a:t>차 정렬 </a:t>
            </a:r>
            <a:r>
              <a:rPr lang="en-US" altLang="ko-KR" sz="1400" dirty="0"/>
              <a:t>: </a:t>
            </a:r>
            <a:r>
              <a:rPr lang="ko-KR" altLang="en-US" sz="1400" dirty="0"/>
              <a:t>카테고리 반영 비율 순서</a:t>
            </a:r>
            <a:endParaRPr lang="en-US" altLang="ko-KR" sz="1400" dirty="0"/>
          </a:p>
          <a:p>
            <a:pPr algn="ctr"/>
            <a:r>
              <a:rPr lang="en-US" altLang="ko-KR" sz="1400" dirty="0"/>
              <a:t>2</a:t>
            </a:r>
            <a:r>
              <a:rPr lang="ko-KR" altLang="en-US" sz="1400" dirty="0"/>
              <a:t>차 정렬 </a:t>
            </a:r>
            <a:r>
              <a:rPr lang="en-US" altLang="ko-KR" sz="1400" dirty="0"/>
              <a:t>: </a:t>
            </a:r>
            <a:r>
              <a:rPr lang="ko-KR" altLang="en-US" sz="1400" dirty="0"/>
              <a:t>관광</a:t>
            </a:r>
            <a:r>
              <a:rPr lang="en-US" altLang="ko-KR" sz="1400" dirty="0"/>
              <a:t>API </a:t>
            </a:r>
            <a:r>
              <a:rPr lang="ko-KR" altLang="en-US" sz="1400" dirty="0"/>
              <a:t>게시물 조회수 순서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6875096-94C4-4EA4-A8E1-003F5C72DDF8}"/>
              </a:ext>
            </a:extLst>
          </p:cNvPr>
          <p:cNvSpPr txBox="1"/>
          <p:nvPr/>
        </p:nvSpPr>
        <p:spPr>
          <a:xfrm>
            <a:off x="1115583" y="5396489"/>
            <a:ext cx="35896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u="sng" dirty="0"/>
              <a:t>like </a:t>
            </a:r>
            <a:r>
              <a:rPr lang="ko-KR" altLang="en-US" sz="1400" u="sng" dirty="0"/>
              <a:t>테이블 데이터로 조회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A22C4FE-F84E-4FD6-9DE1-15097EF3EA26}"/>
              </a:ext>
            </a:extLst>
          </p:cNvPr>
          <p:cNvSpPr txBox="1"/>
          <p:nvPr/>
        </p:nvSpPr>
        <p:spPr>
          <a:xfrm>
            <a:off x="4495318" y="5396488"/>
            <a:ext cx="35896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u="sng" dirty="0"/>
              <a:t>관광 </a:t>
            </a:r>
            <a:r>
              <a:rPr lang="en-US" altLang="ko-KR" sz="1400" u="sng" dirty="0"/>
              <a:t>API </a:t>
            </a:r>
            <a:r>
              <a:rPr lang="ko-KR" altLang="en-US" sz="1400" u="sng" dirty="0"/>
              <a:t>호출 데이터로 조회</a:t>
            </a:r>
          </a:p>
        </p:txBody>
      </p:sp>
    </p:spTree>
    <p:extLst>
      <p:ext uri="{BB962C8B-B14F-4D97-AF65-F5344CB8AC3E}">
        <p14:creationId xmlns:p14="http://schemas.microsoft.com/office/powerpoint/2010/main" val="7480983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추천 알고리즘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2)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협업 필터링을 이용한 여행 스타일별 게시물추천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구현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Guideline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774143A6-8D8F-411C-94DE-A7D9815743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850" y="1125538"/>
            <a:ext cx="8496300" cy="5448300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/>
              <a:t>- </a:t>
            </a:r>
            <a:r>
              <a:rPr lang="ko-KR" altLang="en-US" dirty="0"/>
              <a:t>게시물 전체 조회 </a:t>
            </a:r>
            <a:endParaRPr lang="en-US" altLang="ko-KR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A19376D-8BEB-4254-BAFB-4C160429B23E}"/>
              </a:ext>
            </a:extLst>
          </p:cNvPr>
          <p:cNvSpPr txBox="1"/>
          <p:nvPr/>
        </p:nvSpPr>
        <p:spPr>
          <a:xfrm>
            <a:off x="934950" y="3665022"/>
            <a:ext cx="24651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카테고리 별 </a:t>
            </a:r>
            <a:endParaRPr lang="en-US" altLang="ko-KR" b="1" dirty="0"/>
          </a:p>
          <a:p>
            <a:pPr algn="ctr"/>
            <a:r>
              <a:rPr lang="ko-KR" altLang="en-US" b="1" dirty="0"/>
              <a:t>반영 비율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610D0DE-F07E-4B32-8718-D57647F70660}"/>
              </a:ext>
            </a:extLst>
          </p:cNvPr>
          <p:cNvSpPr txBox="1"/>
          <p:nvPr/>
        </p:nvSpPr>
        <p:spPr>
          <a:xfrm>
            <a:off x="4079177" y="3105834"/>
            <a:ext cx="50648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err="1"/>
              <a:t>personality_category</a:t>
            </a:r>
            <a:r>
              <a:rPr lang="en-US" altLang="ko-KR" b="1" dirty="0"/>
              <a:t> </a:t>
            </a:r>
          </a:p>
          <a:p>
            <a:pPr algn="ctr"/>
            <a:r>
              <a:rPr lang="ko-KR" altLang="en-US" b="1" dirty="0"/>
              <a:t>테이블의 </a:t>
            </a:r>
            <a:r>
              <a:rPr lang="en-US" altLang="ko-KR" b="1" dirty="0" err="1"/>
              <a:t>likes_count</a:t>
            </a:r>
            <a:endParaRPr lang="ko-KR" altLang="en-US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2439B30-BC57-4A1A-B49C-A18EFDA60B28}"/>
              </a:ext>
            </a:extLst>
          </p:cNvPr>
          <p:cNvSpPr txBox="1"/>
          <p:nvPr/>
        </p:nvSpPr>
        <p:spPr>
          <a:xfrm>
            <a:off x="4079176" y="4015089"/>
            <a:ext cx="5064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personality </a:t>
            </a:r>
            <a:r>
              <a:rPr lang="ko-KR" altLang="en-US" b="1" dirty="0"/>
              <a:t>테이블의 </a:t>
            </a:r>
            <a:r>
              <a:rPr lang="en-US" altLang="ko-KR" b="1" dirty="0" err="1"/>
              <a:t>likes_count</a:t>
            </a:r>
            <a:endParaRPr lang="ko-KR" altLang="en-US" b="1" dirty="0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66D90489-50C2-4464-A4F2-4A727B63F0AF}"/>
              </a:ext>
            </a:extLst>
          </p:cNvPr>
          <p:cNvCxnSpPr>
            <a:cxnSpLocks/>
          </p:cNvCxnSpPr>
          <p:nvPr/>
        </p:nvCxnSpPr>
        <p:spPr>
          <a:xfrm>
            <a:off x="5014125" y="3850172"/>
            <a:ext cx="319492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0B9E3815-9527-4A3F-96B6-C38C07D54C34}"/>
              </a:ext>
            </a:extLst>
          </p:cNvPr>
          <p:cNvSpPr txBox="1"/>
          <p:nvPr/>
        </p:nvSpPr>
        <p:spPr>
          <a:xfrm>
            <a:off x="2846614" y="3609466"/>
            <a:ext cx="24651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/>
              <a:t>=</a:t>
            </a:r>
            <a:endParaRPr lang="ko-KR" altLang="en-US" sz="3600" dirty="0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66DEA8FC-4374-43C8-A3EB-47EEE3D785F8}"/>
              </a:ext>
            </a:extLst>
          </p:cNvPr>
          <p:cNvSpPr txBox="1">
            <a:spLocks/>
          </p:cNvSpPr>
          <p:nvPr/>
        </p:nvSpPr>
        <p:spPr>
          <a:xfrm>
            <a:off x="547680" y="1493225"/>
            <a:ext cx="8640960" cy="514052"/>
          </a:xfrm>
          <a:prstGeom prst="rect">
            <a:avLst/>
          </a:prstGeom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95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게시물 전체 조회 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API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핵심 기능은 앞서 설명한 수식을 다음과 같이 구현함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ko-KR" altLang="en-US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625164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추천 알고리즘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2)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협업 필터링을 이용한 여행 스타일별 게시물추천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구현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Guideline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774143A6-8D8F-411C-94DE-A7D9815743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850" y="1125538"/>
            <a:ext cx="8496300" cy="5448300"/>
          </a:xfrm>
        </p:spPr>
        <p:txBody>
          <a:bodyPr/>
          <a:lstStyle/>
          <a:p>
            <a:r>
              <a:rPr lang="ko-KR" altLang="en-US" dirty="0"/>
              <a:t>여행 게시물 좋아요 </a:t>
            </a:r>
            <a:endParaRPr lang="en-US" altLang="ko-KR" dirty="0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A367B16-7DE5-4D74-9890-17061C34FCBF}"/>
              </a:ext>
            </a:extLst>
          </p:cNvPr>
          <p:cNvSpPr/>
          <p:nvPr/>
        </p:nvSpPr>
        <p:spPr>
          <a:xfrm>
            <a:off x="3142595" y="2162000"/>
            <a:ext cx="2858810" cy="57535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게시물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(</a:t>
            </a:r>
            <a:r>
              <a:rPr lang="ko-KR" altLang="en-US" sz="1600" dirty="0" err="1">
                <a:solidFill>
                  <a:schemeClr val="tx1"/>
                </a:solidFill>
              </a:rPr>
              <a:t>객체명</a:t>
            </a:r>
            <a:r>
              <a:rPr lang="ko-KR" altLang="en-US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>
                <a:solidFill>
                  <a:schemeClr val="tx1"/>
                </a:solidFill>
              </a:rPr>
              <a:t>: </a:t>
            </a:r>
            <a:r>
              <a:rPr lang="ko-KR" altLang="en-US" sz="1600" dirty="0">
                <a:solidFill>
                  <a:schemeClr val="tx1"/>
                </a:solidFill>
              </a:rPr>
              <a:t>아이템</a:t>
            </a:r>
            <a:r>
              <a:rPr lang="en-US" altLang="ko-KR" sz="1600" dirty="0">
                <a:solidFill>
                  <a:schemeClr val="tx1"/>
                </a:solidFill>
              </a:rPr>
              <a:t>)</a:t>
            </a:r>
            <a:r>
              <a:rPr lang="ko-KR" altLang="en-US" sz="1600" dirty="0">
                <a:solidFill>
                  <a:schemeClr val="tx1"/>
                </a:solidFill>
              </a:rPr>
              <a:t> 좋아요</a:t>
            </a: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D96BC854-5D98-4717-BA64-8AD2327BF2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2915805"/>
              </p:ext>
            </p:extLst>
          </p:nvPr>
        </p:nvGraphicFramePr>
        <p:xfrm>
          <a:off x="1154131" y="3537467"/>
          <a:ext cx="1476053" cy="16040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6053">
                  <a:extLst>
                    <a:ext uri="{9D8B030D-6E8A-4147-A177-3AD203B41FA5}">
                      <a16:colId xmlns:a16="http://schemas.microsoft.com/office/drawing/2014/main" val="24643106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item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51131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…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8310024"/>
                  </a:ext>
                </a:extLst>
              </a:tr>
              <a:tr h="86235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좋아요 한</a:t>
                      </a:r>
                      <a:endParaRPr lang="en-US" altLang="ko-KR" sz="1600" dirty="0"/>
                    </a:p>
                    <a:p>
                      <a:pPr algn="ctr" latinLnBrk="1"/>
                      <a:r>
                        <a:rPr lang="ko-KR" altLang="en-US" sz="1600" dirty="0"/>
                        <a:t> 아이템의 </a:t>
                      </a:r>
                      <a:endParaRPr lang="en-US" altLang="ko-KR" sz="1600" dirty="0"/>
                    </a:p>
                    <a:p>
                      <a:pPr algn="ctr" latinLnBrk="1"/>
                      <a:r>
                        <a:rPr lang="ko-KR" altLang="en-US" sz="1600" dirty="0"/>
                        <a:t>정보들이 쌓임</a:t>
                      </a:r>
                      <a:r>
                        <a:rPr lang="en-US" altLang="ko-KR" sz="1600" dirty="0"/>
                        <a:t>.</a:t>
                      </a:r>
                      <a:r>
                        <a:rPr lang="ko-KR" altLang="en-US" sz="1600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6872972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064AB034-EF62-4ECA-B51D-8C8E13E9C4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2545813"/>
              </p:ext>
            </p:extLst>
          </p:nvPr>
        </p:nvGraphicFramePr>
        <p:xfrm>
          <a:off x="2970944" y="3537467"/>
          <a:ext cx="1476053" cy="2052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6053">
                  <a:extLst>
                    <a:ext uri="{9D8B030D-6E8A-4147-A177-3AD203B41FA5}">
                      <a16:colId xmlns:a16="http://schemas.microsoft.com/office/drawing/2014/main" val="24643106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item_like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51131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…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8310024"/>
                  </a:ext>
                </a:extLst>
              </a:tr>
              <a:tr h="83153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좋아요 한</a:t>
                      </a:r>
                      <a:endParaRPr lang="en-US" altLang="ko-KR" sz="1600" dirty="0"/>
                    </a:p>
                    <a:p>
                      <a:pPr algn="ctr" latinLnBrk="1"/>
                      <a:r>
                        <a:rPr lang="ko-KR" altLang="en-US" sz="1600" dirty="0"/>
                        <a:t> 아이템의 </a:t>
                      </a:r>
                      <a:endParaRPr lang="en-US" altLang="ko-KR" sz="1600" dirty="0"/>
                    </a:p>
                    <a:p>
                      <a:pPr algn="ctr" latinLnBrk="1"/>
                      <a:r>
                        <a:rPr lang="ko-KR" altLang="en-US" sz="1600" dirty="0"/>
                        <a:t>정보들이 유저 별로 각각 </a:t>
                      </a:r>
                      <a:endParaRPr lang="en-US" altLang="ko-KR" sz="1600" dirty="0"/>
                    </a:p>
                    <a:p>
                      <a:pPr algn="ctr" latinLnBrk="1"/>
                      <a:r>
                        <a:rPr lang="ko-KR" altLang="en-US" sz="1600" dirty="0"/>
                        <a:t>쌓임</a:t>
                      </a:r>
                      <a:r>
                        <a:rPr lang="en-US" altLang="ko-KR" sz="1600" dirty="0"/>
                        <a:t>.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1016734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60A94B34-0C00-4B45-A587-23CA678AF6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0383367"/>
              </p:ext>
            </p:extLst>
          </p:nvPr>
        </p:nvGraphicFramePr>
        <p:xfrm>
          <a:off x="4787757" y="3537467"/>
          <a:ext cx="1476053" cy="2052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6053">
                  <a:extLst>
                    <a:ext uri="{9D8B030D-6E8A-4147-A177-3AD203B41FA5}">
                      <a16:colId xmlns:a16="http://schemas.microsoft.com/office/drawing/2014/main" val="24643106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personality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51131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...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8310024"/>
                  </a:ext>
                </a:extLst>
              </a:tr>
              <a:tr h="10986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/>
                        <a:t>like_count</a:t>
                      </a:r>
                      <a:r>
                        <a:rPr lang="en-US" altLang="ko-KR" sz="1600" dirty="0"/>
                        <a:t> </a:t>
                      </a:r>
                    </a:p>
                    <a:p>
                      <a:pPr algn="ctr" latinLnBrk="1"/>
                      <a:r>
                        <a:rPr lang="en-US" altLang="ko-KR" sz="1600" dirty="0"/>
                        <a:t>+ 1</a:t>
                      </a:r>
                    </a:p>
                    <a:p>
                      <a:pPr algn="ctr" latinLnBrk="1"/>
                      <a:r>
                        <a:rPr lang="en-US" altLang="ko-KR" sz="1600" dirty="0"/>
                        <a:t>(</a:t>
                      </a:r>
                      <a:r>
                        <a:rPr lang="ko-KR" altLang="en-US" sz="1600" dirty="0"/>
                        <a:t>해당 </a:t>
                      </a:r>
                      <a:r>
                        <a:rPr lang="ko-KR" altLang="en-US" sz="1600" dirty="0" err="1"/>
                        <a:t>퍼스널리티</a:t>
                      </a:r>
                      <a:r>
                        <a:rPr lang="ko-KR" altLang="en-US" sz="1600" dirty="0"/>
                        <a:t> 아이템 총 좋아요 수</a:t>
                      </a:r>
                      <a:r>
                        <a:rPr lang="en-US" altLang="ko-KR" sz="1600" dirty="0"/>
                        <a:t>)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6751435"/>
                  </a:ext>
                </a:extLst>
              </a:tr>
            </a:tbl>
          </a:graphicData>
        </a:graphic>
      </p:graphicFrame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23074105-1929-4ABD-97EA-DBAB118394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0849573"/>
              </p:ext>
            </p:extLst>
          </p:nvPr>
        </p:nvGraphicFramePr>
        <p:xfrm>
          <a:off x="6604570" y="3537467"/>
          <a:ext cx="1476053" cy="254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6053">
                  <a:extLst>
                    <a:ext uri="{9D8B030D-6E8A-4147-A177-3AD203B41FA5}">
                      <a16:colId xmlns:a16="http://schemas.microsoft.com/office/drawing/2014/main" val="24643106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/>
                        <a:t>personality_category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51131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…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8310024"/>
                  </a:ext>
                </a:extLst>
              </a:tr>
              <a:tr h="8459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/>
                        <a:t>like_count</a:t>
                      </a:r>
                      <a:endParaRPr lang="en-US" altLang="ko-KR" sz="1600" dirty="0"/>
                    </a:p>
                    <a:p>
                      <a:pPr algn="ctr" latinLnBrk="1"/>
                      <a:r>
                        <a:rPr lang="en-US" altLang="ko-KR" sz="1600" dirty="0"/>
                        <a:t>+1</a:t>
                      </a:r>
                    </a:p>
                    <a:p>
                      <a:pPr algn="ctr" latinLnBrk="1"/>
                      <a:r>
                        <a:rPr lang="en-US" altLang="ko-KR" sz="1600" dirty="0"/>
                        <a:t>(</a:t>
                      </a:r>
                      <a:r>
                        <a:rPr lang="ko-KR" altLang="en-US" sz="1600" dirty="0"/>
                        <a:t>해당 </a:t>
                      </a:r>
                      <a:r>
                        <a:rPr lang="ko-KR" altLang="en-US" sz="1600" dirty="0" err="1"/>
                        <a:t>퍼스널리티의</a:t>
                      </a:r>
                      <a:r>
                        <a:rPr lang="ko-KR" altLang="en-US" sz="1600" dirty="0"/>
                        <a:t> 각각의 카테고리 아이템 총 좋아요 수</a:t>
                      </a:r>
                      <a:r>
                        <a:rPr lang="en-US" altLang="ko-KR" sz="1600" dirty="0"/>
                        <a:t>)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9602780"/>
                  </a:ext>
                </a:extLst>
              </a:tr>
            </a:tbl>
          </a:graphicData>
        </a:graphic>
      </p:graphicFrame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ADD3535D-8600-483C-83C4-F61088F25689}"/>
              </a:ext>
            </a:extLst>
          </p:cNvPr>
          <p:cNvCxnSpPr>
            <a:cxnSpLocks/>
          </p:cNvCxnSpPr>
          <p:nvPr/>
        </p:nvCxnSpPr>
        <p:spPr>
          <a:xfrm flipH="1">
            <a:off x="4571998" y="2880138"/>
            <a:ext cx="1" cy="5145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">
            <a:extLst>
              <a:ext uri="{FF2B5EF4-FFF2-40B4-BE49-F238E27FC236}">
                <a16:creationId xmlns:a16="http://schemas.microsoft.com/office/drawing/2014/main" id="{A12E49BA-08A4-4C20-BDD3-19F18201DEE3}"/>
              </a:ext>
            </a:extLst>
          </p:cNvPr>
          <p:cNvSpPr txBox="1">
            <a:spLocks/>
          </p:cNvSpPr>
          <p:nvPr/>
        </p:nvSpPr>
        <p:spPr>
          <a:xfrm>
            <a:off x="503040" y="1501600"/>
            <a:ext cx="8640960" cy="514052"/>
          </a:xfrm>
          <a:prstGeom prst="rect">
            <a:avLst/>
          </a:prstGeom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95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사용자들이 게시물에 </a:t>
            </a:r>
            <a:r>
              <a:rPr lang="ko-KR" altLang="en-US" sz="14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좋아요를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선택하면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시스템은 다음과 같은 객체들에 정보를 반영한다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ko-KR" altLang="en-US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93637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96EE4F01-6F92-4362-AA8B-984031D2F0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394668"/>
            <a:ext cx="8640960" cy="514052"/>
          </a:xfrm>
        </p:spPr>
        <p:txBody>
          <a:bodyPr/>
          <a:lstStyle/>
          <a:p>
            <a:r>
              <a:rPr lang="en-US" altLang="ko-KR" dirty="0"/>
              <a:t>ERD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E2B1886-8888-42B7-9AD8-E2719213D1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4401" b="24011"/>
          <a:stretch/>
        </p:blipFill>
        <p:spPr>
          <a:xfrm>
            <a:off x="1115616" y="1016527"/>
            <a:ext cx="6912768" cy="5184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8685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60FA8FE6-0ECE-49D6-AAC2-9D8C7F349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개발환경 설정 </a:t>
            </a:r>
            <a:r>
              <a:rPr lang="en-US" altLang="ko-KR" dirty="0"/>
              <a:t>– SOPT </a:t>
            </a:r>
            <a:r>
              <a:rPr lang="ko-KR" altLang="en-US" dirty="0"/>
              <a:t>환경설정 가이드</a:t>
            </a:r>
            <a:r>
              <a:rPr lang="en-US" altLang="ko-KR" dirty="0"/>
              <a:t>.pdf</a:t>
            </a:r>
            <a:r>
              <a:rPr lang="ko-KR" altLang="en-US" dirty="0"/>
              <a:t> 참조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4CEA663-8B90-4B7F-ACB8-BF5A0483D2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210" r="39140"/>
          <a:stretch/>
        </p:blipFill>
        <p:spPr>
          <a:xfrm>
            <a:off x="1259449" y="1033991"/>
            <a:ext cx="2821021" cy="464495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C0735E9-413E-44CB-86D3-3D7F5D8151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361" t="5666"/>
          <a:stretch/>
        </p:blipFill>
        <p:spPr>
          <a:xfrm>
            <a:off x="5321034" y="1242708"/>
            <a:ext cx="2208178" cy="437258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538173C-7E60-479F-B9F2-5F07DEC7C7D1}"/>
              </a:ext>
            </a:extLst>
          </p:cNvPr>
          <p:cNvSpPr txBox="1"/>
          <p:nvPr/>
        </p:nvSpPr>
        <p:spPr>
          <a:xfrm>
            <a:off x="5658033" y="6167337"/>
            <a:ext cx="3234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*</a:t>
            </a:r>
            <a:r>
              <a:rPr lang="ko-KR" altLang="en-US" dirty="0"/>
              <a:t>출처  </a:t>
            </a:r>
            <a:r>
              <a:rPr lang="en-US" altLang="ko-KR" dirty="0"/>
              <a:t>: SOPT </a:t>
            </a:r>
            <a:r>
              <a:rPr lang="ko-KR" altLang="en-US" dirty="0"/>
              <a:t>환경설정 가이드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A09282-8821-4AE6-909A-A3152074D095}"/>
              </a:ext>
            </a:extLst>
          </p:cNvPr>
          <p:cNvSpPr txBox="1"/>
          <p:nvPr/>
        </p:nvSpPr>
        <p:spPr>
          <a:xfrm>
            <a:off x="1614788" y="3317599"/>
            <a:ext cx="3234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*</a:t>
            </a:r>
            <a:r>
              <a:rPr lang="en-US" altLang="ko-KR" dirty="0" err="1"/>
              <a:t>SpringBoot</a:t>
            </a:r>
            <a:r>
              <a:rPr lang="en-US" altLang="ko-KR" dirty="0"/>
              <a:t> </a:t>
            </a:r>
            <a:r>
              <a:rPr lang="ko-KR" altLang="en-US" dirty="0"/>
              <a:t>사용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89F9538-F2CC-41A0-80B5-B3290C2A6C68}"/>
              </a:ext>
            </a:extLst>
          </p:cNvPr>
          <p:cNvSpPr txBox="1"/>
          <p:nvPr/>
        </p:nvSpPr>
        <p:spPr>
          <a:xfrm>
            <a:off x="5996936" y="2058539"/>
            <a:ext cx="3234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* </a:t>
            </a:r>
            <a:r>
              <a:rPr lang="ko-KR" altLang="en-US" dirty="0"/>
              <a:t>편집기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C214CCE-D907-43BC-84D6-01815E8D0AE2}"/>
              </a:ext>
            </a:extLst>
          </p:cNvPr>
          <p:cNvSpPr txBox="1"/>
          <p:nvPr/>
        </p:nvSpPr>
        <p:spPr>
          <a:xfrm>
            <a:off x="6168735" y="4623231"/>
            <a:ext cx="3234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* </a:t>
            </a:r>
            <a:r>
              <a:rPr lang="ko-KR" altLang="en-US" dirty="0"/>
              <a:t>테스트</a:t>
            </a:r>
          </a:p>
        </p:txBody>
      </p:sp>
    </p:spTree>
    <p:extLst>
      <p:ext uri="{BB962C8B-B14F-4D97-AF65-F5344CB8AC3E}">
        <p14:creationId xmlns:p14="http://schemas.microsoft.com/office/powerpoint/2010/main" val="28149485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>
            <a:extLst>
              <a:ext uri="{FF2B5EF4-FFF2-40B4-BE49-F238E27FC236}">
                <a16:creationId xmlns:a16="http://schemas.microsoft.com/office/drawing/2014/main" id="{D4016E07-41E3-4042-9B66-70028642392A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기능명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회원 정보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&amp;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여행 선호도 저장 </a:t>
            </a:r>
          </a:p>
        </p:txBody>
      </p:sp>
      <p:sp>
        <p:nvSpPr>
          <p:cNvPr id="11267" name="슬라이드 번호 개체 틀 3">
            <a:extLst>
              <a:ext uri="{FF2B5EF4-FFF2-40B4-BE49-F238E27FC236}">
                <a16:creationId xmlns:a16="http://schemas.microsoft.com/office/drawing/2014/main" id="{46B4C753-3DD6-4BDC-8997-F2E85B96E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9E1D53AE-96C5-4C3B-8EEC-94A671C665C0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5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00AFBC4-AE96-4C2B-A66E-E16C377131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1881845"/>
              </p:ext>
            </p:extLst>
          </p:nvPr>
        </p:nvGraphicFramePr>
        <p:xfrm>
          <a:off x="311150" y="914400"/>
          <a:ext cx="8524180" cy="5316071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19769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472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945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err="1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기능명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회원 정보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&amp;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여행 선호도 저장</a:t>
                      </a:r>
                      <a:endParaRPr lang="ko-KR" sz="1100" b="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616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err="1">
                          <a:solidFill>
                            <a:sysClr val="windowText" lastClr="000000"/>
                          </a:solidFill>
                          <a:effectLst/>
                        </a:rPr>
                        <a:t>기능설명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신규 회원 가입 정보 및 해당 회원의 여행 선호도를 데이터베이스에 저장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endParaRPr lang="en-US" altLang="ko-KR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663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담당자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박영우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663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개발환경 </a:t>
                      </a:r>
                      <a:r>
                        <a:rPr lang="en-US" altLang="ko-KR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/ </a:t>
                      </a: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언어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Spring Framework(JPA + Hibernate) / Java</a:t>
                      </a:r>
                      <a:endParaRPr lang="ko-KR" altLang="ko-KR" sz="1100" kern="100" dirty="0">
                        <a:solidFill>
                          <a:srgbClr val="3107C9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0738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GUI</a:t>
                      </a: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02111">
                <a:tc gridSpan="2">
                  <a:txBody>
                    <a:bodyPr/>
                    <a:lstStyle/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A09237A8-5301-4481-8882-91D93F1DC0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t="4731" r="998" b="5741"/>
          <a:stretch/>
        </p:blipFill>
        <p:spPr>
          <a:xfrm>
            <a:off x="1804987" y="2547547"/>
            <a:ext cx="5534025" cy="28150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84CA1FD-218A-43EA-A05F-55963FDD77C7}"/>
              </a:ext>
            </a:extLst>
          </p:cNvPr>
          <p:cNvSpPr txBox="1"/>
          <p:nvPr/>
        </p:nvSpPr>
        <p:spPr>
          <a:xfrm>
            <a:off x="2819399" y="5534913"/>
            <a:ext cx="3505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+mn-ea"/>
              </a:rPr>
              <a:t>GUI (1) </a:t>
            </a:r>
            <a:endParaRPr lang="ko-KR" altLang="en-US" sz="1400" dirty="0">
              <a:latin typeface="+mn-e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>
            <a:extLst>
              <a:ext uri="{FF2B5EF4-FFF2-40B4-BE49-F238E27FC236}">
                <a16:creationId xmlns:a16="http://schemas.microsoft.com/office/drawing/2014/main" id="{D4016E07-41E3-4042-9B66-70028642392A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기능명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회원 정보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&amp;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여행 선호도 저장</a:t>
            </a:r>
          </a:p>
        </p:txBody>
      </p:sp>
      <p:sp>
        <p:nvSpPr>
          <p:cNvPr id="11267" name="슬라이드 번호 개체 틀 3">
            <a:extLst>
              <a:ext uri="{FF2B5EF4-FFF2-40B4-BE49-F238E27FC236}">
                <a16:creationId xmlns:a16="http://schemas.microsoft.com/office/drawing/2014/main" id="{46B4C753-3DD6-4BDC-8997-F2E85B96E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9E1D53AE-96C5-4C3B-8EEC-94A671C665C0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6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00AFBC4-AE96-4C2B-A66E-E16C377131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8270555"/>
              </p:ext>
            </p:extLst>
          </p:nvPr>
        </p:nvGraphicFramePr>
        <p:xfrm>
          <a:off x="311150" y="914400"/>
          <a:ext cx="8524180" cy="5316071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19769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472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945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err="1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기능명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회원 정보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&amp;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여행 선호도 저장</a:t>
                      </a:r>
                      <a:endParaRPr lang="ko-KR" sz="1100" b="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616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err="1">
                          <a:solidFill>
                            <a:sysClr val="windowText" lastClr="000000"/>
                          </a:solidFill>
                          <a:effectLst/>
                        </a:rPr>
                        <a:t>기능설명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신규 회원 가입 정보 및 해당 회원의 여행 선호도를 데이터베이스에 저장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663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담당자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박영우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663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개발환경 </a:t>
                      </a:r>
                      <a:r>
                        <a:rPr lang="en-US" altLang="ko-KR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/ </a:t>
                      </a: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언어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Spring Framework(JPA + Hibernate) / Java</a:t>
                      </a:r>
                      <a:endParaRPr lang="ko-KR" altLang="ko-KR" sz="1100" kern="100" dirty="0">
                        <a:solidFill>
                          <a:srgbClr val="3107C9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0738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GUI</a:t>
                      </a: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02111">
                <a:tc gridSpan="2">
                  <a:txBody>
                    <a:bodyPr/>
                    <a:lstStyle/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2B173531-4451-4588-81CF-35E484C509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563" t="22777" r="29166" b="9169"/>
          <a:stretch/>
        </p:blipFill>
        <p:spPr>
          <a:xfrm>
            <a:off x="598441" y="2832790"/>
            <a:ext cx="3087733" cy="30099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966F89C-9E1A-49B9-97F7-FD97EEAEBAA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542" t="23039" r="10521" b="8813"/>
          <a:stretch/>
        </p:blipFill>
        <p:spPr>
          <a:xfrm>
            <a:off x="4572000" y="3026120"/>
            <a:ext cx="3827934" cy="262324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053ED25-B9E9-4979-86CD-D67580B28411}"/>
              </a:ext>
            </a:extLst>
          </p:cNvPr>
          <p:cNvSpPr txBox="1"/>
          <p:nvPr/>
        </p:nvSpPr>
        <p:spPr>
          <a:xfrm>
            <a:off x="389707" y="5842690"/>
            <a:ext cx="3505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+mn-ea"/>
              </a:rPr>
              <a:t>GUI (2) </a:t>
            </a:r>
            <a:endParaRPr lang="ko-KR" altLang="en-US" sz="1400" dirty="0">
              <a:latin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B4DBED8-434D-4510-BA76-8CFCBAFB28B2}"/>
              </a:ext>
            </a:extLst>
          </p:cNvPr>
          <p:cNvSpPr txBox="1"/>
          <p:nvPr/>
        </p:nvSpPr>
        <p:spPr>
          <a:xfrm>
            <a:off x="4733367" y="5786027"/>
            <a:ext cx="3505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latin typeface="+mn-ea"/>
              </a:rPr>
              <a:t>GUI (3) </a:t>
            </a:r>
            <a:endParaRPr lang="ko-KR" altLang="en-US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048783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>
            <a:extLst>
              <a:ext uri="{FF2B5EF4-FFF2-40B4-BE49-F238E27FC236}">
                <a16:creationId xmlns:a16="http://schemas.microsoft.com/office/drawing/2014/main" id="{D4016E07-41E3-4042-9B66-70028642392A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기능명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회원 정보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&amp;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여행 선호도 저장</a:t>
            </a:r>
          </a:p>
        </p:txBody>
      </p:sp>
      <p:sp>
        <p:nvSpPr>
          <p:cNvPr id="11267" name="슬라이드 번호 개체 틀 3">
            <a:extLst>
              <a:ext uri="{FF2B5EF4-FFF2-40B4-BE49-F238E27FC236}">
                <a16:creationId xmlns:a16="http://schemas.microsoft.com/office/drawing/2014/main" id="{46B4C753-3DD6-4BDC-8997-F2E85B96E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9E1D53AE-96C5-4C3B-8EEC-94A671C665C0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7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00AFBC4-AE96-4C2B-A66E-E16C377131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3421595"/>
              </p:ext>
            </p:extLst>
          </p:nvPr>
        </p:nvGraphicFramePr>
        <p:xfrm>
          <a:off x="311150" y="914400"/>
          <a:ext cx="8524180" cy="5316071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19769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472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945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err="1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기능명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회원 정보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&amp;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여행 선호도 저장</a:t>
                      </a:r>
                      <a:endParaRPr lang="ko-KR" sz="1100" b="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8083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err="1">
                          <a:solidFill>
                            <a:sysClr val="windowText" lastClr="000000"/>
                          </a:solidFill>
                          <a:effectLst/>
                        </a:rPr>
                        <a:t>기능설명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신규 회원 가입 정보 및 해당 회원의 여행 선호도를 데이터베이스에 저장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8083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레이어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Presentation Layer(Controller)</a:t>
                      </a: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125418"/>
                  </a:ext>
                </a:extLst>
              </a:tr>
              <a:tr h="19663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담당자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박영우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663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개발환경 </a:t>
                      </a:r>
                      <a:r>
                        <a:rPr lang="en-US" altLang="ko-KR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/ </a:t>
                      </a: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언어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Spring Framework(JPA + Hibernate) / Java</a:t>
                      </a:r>
                      <a:endParaRPr lang="ko-KR" altLang="ko-KR" sz="1100" kern="100" dirty="0">
                        <a:solidFill>
                          <a:srgbClr val="3107C9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0738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Skeleton Code</a:t>
                      </a: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02111">
                <a:tc gridSpan="2">
                  <a:txBody>
                    <a:bodyPr/>
                    <a:lstStyle/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A3307F7F-4918-4713-A86D-72D7BB2F4D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000" t="25371" r="12187" b="50000"/>
          <a:stretch/>
        </p:blipFill>
        <p:spPr>
          <a:xfrm>
            <a:off x="1496109" y="2995889"/>
            <a:ext cx="6151782" cy="19907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71F013C-C22B-4176-ACAA-9E3FC3267D7D}"/>
              </a:ext>
            </a:extLst>
          </p:cNvPr>
          <p:cNvSpPr txBox="1"/>
          <p:nvPr/>
        </p:nvSpPr>
        <p:spPr>
          <a:xfrm>
            <a:off x="2819400" y="5346932"/>
            <a:ext cx="3505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u="sng" dirty="0">
                <a:latin typeface="+mn-ea"/>
              </a:rPr>
              <a:t>Presentation</a:t>
            </a:r>
            <a:r>
              <a:rPr lang="en-US" altLang="ko-KR" sz="1400" dirty="0">
                <a:latin typeface="+mn-ea"/>
              </a:rPr>
              <a:t> Layer</a:t>
            </a:r>
          </a:p>
          <a:p>
            <a:pPr algn="ctr"/>
            <a:r>
              <a:rPr lang="en-US" altLang="ko-KR" sz="1400" dirty="0">
                <a:latin typeface="+mn-ea"/>
              </a:rPr>
              <a:t>(Controller)</a:t>
            </a:r>
            <a:endParaRPr lang="ko-KR" altLang="en-US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180773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>
            <a:extLst>
              <a:ext uri="{FF2B5EF4-FFF2-40B4-BE49-F238E27FC236}">
                <a16:creationId xmlns:a16="http://schemas.microsoft.com/office/drawing/2014/main" id="{D4016E07-41E3-4042-9B66-70028642392A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기능명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회원 정보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&amp;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여행 선호도 저장</a:t>
            </a:r>
          </a:p>
        </p:txBody>
      </p:sp>
      <p:sp>
        <p:nvSpPr>
          <p:cNvPr id="11267" name="슬라이드 번호 개체 틀 3">
            <a:extLst>
              <a:ext uri="{FF2B5EF4-FFF2-40B4-BE49-F238E27FC236}">
                <a16:creationId xmlns:a16="http://schemas.microsoft.com/office/drawing/2014/main" id="{46B4C753-3DD6-4BDC-8997-F2E85B96E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9E1D53AE-96C5-4C3B-8EEC-94A671C665C0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8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00AFBC4-AE96-4C2B-A66E-E16C377131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279502"/>
              </p:ext>
            </p:extLst>
          </p:nvPr>
        </p:nvGraphicFramePr>
        <p:xfrm>
          <a:off x="311150" y="914400"/>
          <a:ext cx="8524180" cy="5316071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19769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472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945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err="1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기능명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회원 정보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&amp;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여행 선호도 저장</a:t>
                      </a:r>
                      <a:endParaRPr lang="ko-KR" sz="1100" b="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8083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err="1">
                          <a:solidFill>
                            <a:sysClr val="windowText" lastClr="000000"/>
                          </a:solidFill>
                          <a:effectLst/>
                        </a:rPr>
                        <a:t>기능설명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신규 회원 가입 정보 및 해당 회원의 여행 선호도를 데이터베이스에 저장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8083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레이어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Business Logic (Service) Layer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7233977"/>
                  </a:ext>
                </a:extLst>
              </a:tr>
              <a:tr h="19663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담당자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박영우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663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개발환경 </a:t>
                      </a:r>
                      <a:r>
                        <a:rPr lang="en-US" altLang="ko-KR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/ </a:t>
                      </a: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언어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Spring Framework(JPA + Hibernate) / Java</a:t>
                      </a:r>
                      <a:endParaRPr lang="ko-KR" sz="1100" kern="100" dirty="0">
                        <a:solidFill>
                          <a:srgbClr val="3107C9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0738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Skeleton Code</a:t>
                      </a: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02111">
                <a:tc gridSpan="2">
                  <a:txBody>
                    <a:bodyPr/>
                    <a:lstStyle/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F71F013C-C22B-4176-ACAA-9E3FC3267D7D}"/>
              </a:ext>
            </a:extLst>
          </p:cNvPr>
          <p:cNvSpPr txBox="1"/>
          <p:nvPr/>
        </p:nvSpPr>
        <p:spPr>
          <a:xfrm>
            <a:off x="6088965" y="2762737"/>
            <a:ext cx="23907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u="sng" dirty="0">
                <a:latin typeface="+mn-ea"/>
              </a:rPr>
              <a:t>Business Logic</a:t>
            </a:r>
            <a:r>
              <a:rPr lang="en-US" altLang="ko-KR" sz="1400" dirty="0">
                <a:latin typeface="+mn-ea"/>
              </a:rPr>
              <a:t> Layer</a:t>
            </a:r>
          </a:p>
          <a:p>
            <a:pPr algn="ctr"/>
            <a:r>
              <a:rPr lang="en-US" altLang="ko-KR" sz="1400" dirty="0">
                <a:latin typeface="+mn-ea"/>
              </a:rPr>
              <a:t>(Service)</a:t>
            </a:r>
            <a:endParaRPr lang="ko-KR" altLang="en-US" sz="1400" dirty="0"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4922030-7706-4E37-BBAD-73390129AC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313" t="20185" r="13542" b="33889"/>
          <a:stretch/>
        </p:blipFill>
        <p:spPr>
          <a:xfrm>
            <a:off x="704100" y="2762737"/>
            <a:ext cx="5029276" cy="31576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E8B268C-F669-4CB3-A20F-732E9C361A07}"/>
              </a:ext>
            </a:extLst>
          </p:cNvPr>
          <p:cNvSpPr txBox="1"/>
          <p:nvPr/>
        </p:nvSpPr>
        <p:spPr>
          <a:xfrm>
            <a:off x="6088965" y="3429000"/>
            <a:ext cx="2390775" cy="2312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비밀번호 단방향 복호화</a:t>
            </a:r>
            <a:r>
              <a:rPr lang="en-US" altLang="ko-KR" sz="1400" dirty="0">
                <a:latin typeface="+mn-ea"/>
              </a:rPr>
              <a:t>(AES256Util)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err="1">
                <a:latin typeface="+mn-ea"/>
              </a:rPr>
              <a:t>SignUpReq</a:t>
            </a:r>
            <a:r>
              <a:rPr lang="en-US" altLang="ko-KR" sz="1400" dirty="0">
                <a:latin typeface="+mn-ea"/>
              </a:rPr>
              <a:t>(</a:t>
            </a:r>
            <a:r>
              <a:rPr lang="ko-KR" altLang="en-US" sz="1400" dirty="0">
                <a:latin typeface="+mn-ea"/>
              </a:rPr>
              <a:t>회원가입 정보 </a:t>
            </a:r>
            <a:r>
              <a:rPr lang="en-US" altLang="ko-KR" sz="1400" dirty="0">
                <a:latin typeface="+mn-ea"/>
              </a:rPr>
              <a:t>Entity)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+mn-ea"/>
              </a:rPr>
              <a:t>Business Logic </a:t>
            </a:r>
            <a:r>
              <a:rPr lang="ko-KR" altLang="en-US" sz="1400" dirty="0">
                <a:latin typeface="+mn-ea"/>
              </a:rPr>
              <a:t>처리는 </a:t>
            </a:r>
            <a:r>
              <a:rPr lang="en-US" altLang="ko-KR" sz="1400" dirty="0">
                <a:latin typeface="+mn-ea"/>
              </a:rPr>
              <a:t>try-catch</a:t>
            </a:r>
            <a:r>
              <a:rPr lang="ko-KR" altLang="en-US" sz="1400" dirty="0">
                <a:latin typeface="+mn-ea"/>
              </a:rPr>
              <a:t>를 이용한 예외처리가 권장됨</a:t>
            </a:r>
            <a:r>
              <a:rPr lang="en-US" altLang="ko-KR" sz="1400" dirty="0">
                <a:latin typeface="+mn-ea"/>
              </a:rPr>
              <a:t>.</a:t>
            </a:r>
            <a:endParaRPr lang="ko-KR" altLang="en-US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640252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>
            <a:extLst>
              <a:ext uri="{FF2B5EF4-FFF2-40B4-BE49-F238E27FC236}">
                <a16:creationId xmlns:a16="http://schemas.microsoft.com/office/drawing/2014/main" id="{D4016E07-41E3-4042-9B66-70028642392A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기능명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회원 정보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&amp;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여행 선호도 저장</a:t>
            </a:r>
          </a:p>
        </p:txBody>
      </p:sp>
      <p:sp>
        <p:nvSpPr>
          <p:cNvPr id="11267" name="슬라이드 번호 개체 틀 3">
            <a:extLst>
              <a:ext uri="{FF2B5EF4-FFF2-40B4-BE49-F238E27FC236}">
                <a16:creationId xmlns:a16="http://schemas.microsoft.com/office/drawing/2014/main" id="{46B4C753-3DD6-4BDC-8997-F2E85B96E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9E1D53AE-96C5-4C3B-8EEC-94A671C665C0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9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00AFBC4-AE96-4C2B-A66E-E16C377131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7581296"/>
              </p:ext>
            </p:extLst>
          </p:nvPr>
        </p:nvGraphicFramePr>
        <p:xfrm>
          <a:off x="311150" y="914400"/>
          <a:ext cx="8524180" cy="5316071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19769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472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945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err="1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기능명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회원 정보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&amp;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여행 선호도 저장</a:t>
                      </a:r>
                      <a:endParaRPr lang="ko-KR" sz="1100" b="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8083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err="1">
                          <a:solidFill>
                            <a:sysClr val="windowText" lastClr="000000"/>
                          </a:solidFill>
                          <a:effectLst/>
                        </a:rPr>
                        <a:t>기능설명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신규 회원 가입 정보 및 해당 회원의 여행 선호도를 데이터베이스에 저장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8083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레이어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Repository Layer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7360099"/>
                  </a:ext>
                </a:extLst>
              </a:tr>
              <a:tr h="19663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담당자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박영우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663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개발환경 </a:t>
                      </a:r>
                      <a:r>
                        <a:rPr lang="en-US" altLang="ko-KR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/ </a:t>
                      </a: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언어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Spring Framework(JPA + Hibernate) / Java</a:t>
                      </a:r>
                      <a:endParaRPr lang="ko-KR" altLang="ko-KR" sz="1100" kern="100" dirty="0">
                        <a:solidFill>
                          <a:srgbClr val="3107C9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0738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Skeleton Code</a:t>
                      </a: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02111">
                <a:tc gridSpan="2">
                  <a:txBody>
                    <a:bodyPr/>
                    <a:lstStyle/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F71F013C-C22B-4176-ACAA-9E3FC3267D7D}"/>
              </a:ext>
            </a:extLst>
          </p:cNvPr>
          <p:cNvSpPr txBox="1"/>
          <p:nvPr/>
        </p:nvSpPr>
        <p:spPr>
          <a:xfrm>
            <a:off x="3376608" y="4008413"/>
            <a:ext cx="23907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u="sng" dirty="0">
                <a:latin typeface="+mn-ea"/>
              </a:rPr>
              <a:t>Repository</a:t>
            </a:r>
            <a:r>
              <a:rPr lang="en-US" altLang="ko-KR" sz="1400" dirty="0">
                <a:latin typeface="+mn-ea"/>
              </a:rPr>
              <a:t> Layer</a:t>
            </a:r>
          </a:p>
          <a:p>
            <a:pPr algn="ctr"/>
            <a:r>
              <a:rPr lang="en-US" altLang="ko-KR" sz="1400" dirty="0">
                <a:latin typeface="+mn-ea"/>
              </a:rPr>
              <a:t>(Repository)</a:t>
            </a:r>
            <a:endParaRPr lang="ko-KR" altLang="en-US" sz="1400" dirty="0"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8B268C-F669-4CB3-A20F-732E9C361A07}"/>
              </a:ext>
            </a:extLst>
          </p:cNvPr>
          <p:cNvSpPr txBox="1"/>
          <p:nvPr/>
        </p:nvSpPr>
        <p:spPr>
          <a:xfrm>
            <a:off x="1428527" y="4796083"/>
            <a:ext cx="6611597" cy="1020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+mn-ea"/>
              </a:rPr>
              <a:t>Java ORM</a:t>
            </a:r>
            <a:r>
              <a:rPr lang="ko-KR" altLang="en-US" sz="1400" dirty="0">
                <a:latin typeface="+mn-ea"/>
              </a:rPr>
              <a:t>에 대한 </a:t>
            </a:r>
            <a:r>
              <a:rPr lang="en-US" altLang="ko-KR" sz="1400" dirty="0">
                <a:latin typeface="+mn-ea"/>
              </a:rPr>
              <a:t>API </a:t>
            </a:r>
            <a:r>
              <a:rPr lang="ko-KR" altLang="en-US" sz="1400" dirty="0">
                <a:latin typeface="+mn-ea"/>
              </a:rPr>
              <a:t>표준 명세인 </a:t>
            </a:r>
            <a:r>
              <a:rPr lang="en-US" altLang="ko-KR" sz="1400" dirty="0">
                <a:latin typeface="+mn-ea"/>
              </a:rPr>
              <a:t>JPA</a:t>
            </a:r>
            <a:r>
              <a:rPr lang="ko-KR" altLang="en-US" sz="1400" dirty="0">
                <a:latin typeface="+mn-ea"/>
              </a:rPr>
              <a:t>의 구현체 </a:t>
            </a:r>
            <a:r>
              <a:rPr lang="en-US" altLang="ko-KR" sz="1400" dirty="0">
                <a:latin typeface="+mn-ea"/>
              </a:rPr>
              <a:t>Hibernate</a:t>
            </a:r>
            <a:r>
              <a:rPr lang="ko-KR" altLang="en-US" sz="1400" dirty="0">
                <a:latin typeface="+mn-ea"/>
              </a:rPr>
              <a:t>를 활용</a:t>
            </a:r>
            <a:endParaRPr lang="en-US" altLang="ko-KR" sz="1400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+mn-ea"/>
              </a:rPr>
              <a:t>HQL</a:t>
            </a:r>
            <a:r>
              <a:rPr lang="ko-KR" altLang="en-US" sz="1400" dirty="0">
                <a:latin typeface="+mn-ea"/>
              </a:rPr>
              <a:t>이라 불리는 강력한 쿼리 언어를 포함해 객체 지향적으로 클래스와 테이블의 </a:t>
            </a:r>
            <a:r>
              <a:rPr lang="en-US" altLang="ko-KR" sz="1400" dirty="0">
                <a:latin typeface="+mn-ea"/>
              </a:rPr>
              <a:t>Mapping</a:t>
            </a:r>
            <a:r>
              <a:rPr lang="ko-KR" altLang="en-US" sz="1400" dirty="0">
                <a:latin typeface="+mn-ea"/>
              </a:rPr>
              <a:t>하기에 용이하다</a:t>
            </a:r>
            <a:r>
              <a:rPr lang="en-US" altLang="ko-KR" sz="1400" dirty="0">
                <a:latin typeface="+mn-ea"/>
              </a:rPr>
              <a:t>.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96E3AAD-EAC2-4487-8364-716D99336E1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480" t="33889" r="14480" b="53730"/>
          <a:stretch/>
        </p:blipFill>
        <p:spPr>
          <a:xfrm>
            <a:off x="1428527" y="2749741"/>
            <a:ext cx="6286939" cy="1066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258529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1546</TotalTime>
  <Words>1736</Words>
  <Application>Microsoft Office PowerPoint</Application>
  <PresentationFormat>화면 슬라이드 쇼(4:3)</PresentationFormat>
  <Paragraphs>340</Paragraphs>
  <Slides>27</Slides>
  <Notes>16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5" baseType="lpstr">
      <vt:lpstr>나눔바른고딕</vt:lpstr>
      <vt:lpstr>맑은 고딕</vt:lpstr>
      <vt:lpstr>Arial</vt:lpstr>
      <vt:lpstr>Calibri</vt:lpstr>
      <vt:lpstr>Calibri Light</vt:lpstr>
      <vt:lpstr>Cambria Math</vt:lpstr>
      <vt:lpstr>Wingdings</vt:lpstr>
      <vt:lpstr>Office 테마</vt:lpstr>
      <vt:lpstr>2019년도 융합소프트웨어 종합설계 1팀 – 신수동 크러셔</vt:lpstr>
      <vt:lpstr>Entity Class Modeling</vt:lpstr>
      <vt:lpstr>ERD</vt:lpstr>
      <vt:lpstr>개발환경 설정 – SOPT 환경설정 가이드.pdf 참조</vt:lpstr>
      <vt:lpstr>기능명  : 회원 정보 &amp; 여행 선호도 저장 </vt:lpstr>
      <vt:lpstr>기능명  : 회원 정보 &amp; 여행 선호도 저장</vt:lpstr>
      <vt:lpstr>기능명  : 회원 정보 &amp; 여행 선호도 저장</vt:lpstr>
      <vt:lpstr>기능명  : 회원 정보 &amp; 여행 선호도 저장</vt:lpstr>
      <vt:lpstr>기능명  : 회원 정보 &amp; 여행 선호도 저장</vt:lpstr>
      <vt:lpstr>기능명  : 회원 정보 &amp; 여행 선호도 저장</vt:lpstr>
      <vt:lpstr>기능명  : 회원 정보 &amp; 여행 선호도 저장</vt:lpstr>
      <vt:lpstr>기능명  : 전체 회원 정보 조회</vt:lpstr>
      <vt:lpstr>기능명  : 전체 회원 정보 조회</vt:lpstr>
      <vt:lpstr>기능명  : 전체 회원 정보 조회</vt:lpstr>
      <vt:lpstr>기능명  : 전체 회원 정보 조회</vt:lpstr>
      <vt:lpstr>기능명  : 전체 회원 정보 조회</vt:lpstr>
      <vt:lpstr>기능명  : 전체 회원 정보 조회</vt:lpstr>
      <vt:lpstr>추천 알고리즘 개요 – 지역 추천 시스템 &amp; 여행 스타일별 게시물 추천 기능</vt:lpstr>
      <vt:lpstr>추천 알고리즘 1) 랜덤 포레스트 방식을 이용한 여행지 추천– 이론개요</vt:lpstr>
      <vt:lpstr>PowerPoint 프레젠테이션</vt:lpstr>
      <vt:lpstr>추천 알고리즘 1) 랜덤 포레스트 방식을 이용한 여행지 추천– 데이터 전처리 구현 Guidline </vt:lpstr>
      <vt:lpstr>추천 알고리즘 1) 랜덤 포레스트 방식을 이용한 여행지 추천– 데이터 학습구현 Guideline </vt:lpstr>
      <vt:lpstr>추천 알고리즘 2) 협업 필터링을 이용한 여행 스타일별 게시물추천- 이론적 개요</vt:lpstr>
      <vt:lpstr>추천 알고리즘 2) 협업 필터링을 이용한 여행 스타일별 게시물추천 – 구현 이론, 설계</vt:lpstr>
      <vt:lpstr>추천 알고리즘 2) 협업 필터링을 이용한 여행 스타일별 게시물추천 – 구현 Guideline</vt:lpstr>
      <vt:lpstr>추천 알고리즘 2) 협업 필터링을 이용한 여행 스타일별 게시물추천 – 구현 Guideline</vt:lpstr>
      <vt:lpstr>추천 알고리즘 2) 협업 필터링을 이용한 여행 스타일별 게시물추천 – 구현 Guideline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서한얼</dc:creator>
  <cp:lastModifiedBy>서한얼</cp:lastModifiedBy>
  <cp:revision>207</cp:revision>
  <dcterms:created xsi:type="dcterms:W3CDTF">2019-10-27T03:49:09Z</dcterms:created>
  <dcterms:modified xsi:type="dcterms:W3CDTF">2019-12-10T03:58:22Z</dcterms:modified>
</cp:coreProperties>
</file>